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299" r:id="rId3"/>
    <p:sldId id="298" r:id="rId4"/>
    <p:sldId id="325" r:id="rId5"/>
    <p:sldId id="319" r:id="rId6"/>
    <p:sldId id="260" r:id="rId7"/>
    <p:sldId id="317" r:id="rId8"/>
    <p:sldId id="282" r:id="rId9"/>
    <p:sldId id="324" r:id="rId10"/>
    <p:sldId id="284" r:id="rId11"/>
    <p:sldId id="308" r:id="rId12"/>
    <p:sldId id="309" r:id="rId13"/>
    <p:sldId id="316" r:id="rId14"/>
    <p:sldId id="311" r:id="rId15"/>
    <p:sldId id="312" r:id="rId16"/>
    <p:sldId id="275" r:id="rId17"/>
    <p:sldId id="322" r:id="rId18"/>
    <p:sldId id="286" r:id="rId19"/>
    <p:sldId id="285" r:id="rId20"/>
    <p:sldId id="315" r:id="rId21"/>
    <p:sldId id="261" r:id="rId22"/>
    <p:sldId id="321" r:id="rId23"/>
    <p:sldId id="323" r:id="rId24"/>
    <p:sldId id="274" r:id="rId25"/>
    <p:sldId id="276" r:id="rId26"/>
    <p:sldId id="278" r:id="rId27"/>
    <p:sldId id="318" r:id="rId28"/>
    <p:sldId id="328" r:id="rId29"/>
    <p:sldId id="280" r:id="rId30"/>
    <p:sldId id="314" r:id="rId31"/>
    <p:sldId id="320" r:id="rId32"/>
    <p:sldId id="279" r:id="rId33"/>
    <p:sldId id="327" r:id="rId34"/>
    <p:sldId id="287" r:id="rId35"/>
    <p:sldId id="296" r:id="rId36"/>
    <p:sldId id="304" r:id="rId37"/>
    <p:sldId id="307" r:id="rId38"/>
    <p:sldId id="281" r:id="rId39"/>
    <p:sldId id="291" r:id="rId40"/>
    <p:sldId id="293" r:id="rId41"/>
    <p:sldId id="288" r:id="rId42"/>
    <p:sldId id="326"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7062" autoAdjust="0"/>
  </p:normalViewPr>
  <p:slideViewPr>
    <p:cSldViewPr snapToGrid="0" snapToObjects="1">
      <p:cViewPr varScale="1">
        <p:scale>
          <a:sx n="167" d="100"/>
          <a:sy n="167" d="100"/>
        </p:scale>
        <p:origin x="326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2/23/23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2/23/23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BWT works by transforming a string of characters into a new string in such a way that runs of identical characters are grouped together. The resulting string is then sorted alphabetically to produce a matrix. The last column of this matrix, called the BWT, contains the transformed string. The BWT is usually more compressible than the original string because it tends to have long runs of the same character, which can be encoded more efficiently.</a:t>
            </a:r>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9</a:t>
            </a:fld>
            <a:endParaRPr lang="en-US"/>
          </a:p>
        </p:txBody>
      </p:sp>
    </p:spTree>
    <p:extLst>
      <p:ext uri="{BB962C8B-B14F-4D97-AF65-F5344CB8AC3E}">
        <p14:creationId xmlns:p14="http://schemas.microsoft.com/office/powerpoint/2010/main" val="403254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reads are relatively short (30 to 150 </a:t>
            </a:r>
            <a:r>
              <a:rPr lang="en-US" dirty="0" err="1"/>
              <a:t>bp</a:t>
            </a:r>
            <a:r>
              <a:rPr lang="en-US" dirty="0"/>
              <a:t>), making it hard to unambiguously assign them to a specific location in the genome, especially in the presence of sequencing errors and repeat sequences.</a:t>
            </a:r>
          </a:p>
        </p:txBody>
      </p:sp>
      <p:sp>
        <p:nvSpPr>
          <p:cNvPr id="4" name="Slide Number Placeholder 3"/>
          <p:cNvSpPr>
            <a:spLocks noGrp="1"/>
          </p:cNvSpPr>
          <p:nvPr>
            <p:ph type="sldNum" sz="quarter" idx="10"/>
          </p:nvPr>
        </p:nvSpPr>
        <p:spPr/>
        <p:txBody>
          <a:bodyPr/>
          <a:lstStyle/>
          <a:p>
            <a:fld id="{B7D04CBB-41C6-9848-8788-70E8C4D394B8}" type="slidenum">
              <a:rPr lang="en-US" smtClean="0"/>
              <a:t>14</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1. </a:t>
            </a:r>
            <a:r>
              <a:rPr lang="en-US" altLang="en-US" dirty="0">
                <a:latin typeface="Arial" pitchFamily="34" charset="0"/>
                <a:ea typeface="Arial" pitchFamily="34" charset="0"/>
              </a:rPr>
              <a:t>Evaluation on aligning simulated reads. Simulated reads were mapped to the primary assembly of human genome GRCh38. A read is considered correctly mapped if its longest alignment overlaps with the true interval, and the overlap length is ≥10% of the true interval length. Read alignments are sorted by mapping quality in the descending order. For each mapping quality threshold, the fraction of alignments (out of the number of input reads) with mapping quality above the threshold and their error rate are plotted along the curve. (a) Long-read alignment evaluation. 33 088 ≥1000 bp reads were simulated using </a:t>
            </a:r>
            <a:r>
              <a:rPr lang="en-US" altLang="en-US" dirty="0" err="1">
                <a:latin typeface="Arial" pitchFamily="34" charset="0"/>
                <a:ea typeface="Arial" pitchFamily="34" charset="0"/>
              </a:rPr>
              <a:t>pbsim</a:t>
            </a:r>
            <a:r>
              <a:rPr lang="en-US" altLang="en-US" dirty="0">
                <a:latin typeface="Arial" pitchFamily="34" charset="0"/>
                <a:ea typeface="Arial" pitchFamily="34" charset="0"/>
              </a:rPr>
              <a:t> (Ono et al., 2013) with error profile sampled from file ‘m131017_060208_42213_*.1.*’ downloaded at http://</a:t>
            </a:r>
            <a:r>
              <a:rPr lang="en-US" altLang="en-US" dirty="0" err="1">
                <a:latin typeface="Arial" pitchFamily="34" charset="0"/>
                <a:ea typeface="Arial" pitchFamily="34" charset="0"/>
              </a:rPr>
              <a:t>bit.ly</a:t>
            </a:r>
            <a:r>
              <a:rPr lang="en-US" altLang="en-US" dirty="0">
                <a:latin typeface="Arial" pitchFamily="34" charset="0"/>
                <a:ea typeface="Arial" pitchFamily="34" charset="0"/>
              </a:rPr>
              <a:t>/chm1p5c3. The N50 read length is 11 628. Aligners were run under the default setting for SMRT reads. Kart outputted all alignments at mapping quality 60, so is not shown in the figure. It mapped nearly all reads with 4.1% of alignments being wrong, less accurate than others. (b) Short-read alignment evaluation. 10 million pairs of 150 bp reads were simulated using mason2 (</a:t>
            </a:r>
            <a:r>
              <a:rPr lang="en-US" altLang="en-US" dirty="0" err="1">
                <a:latin typeface="Arial" pitchFamily="34" charset="0"/>
                <a:ea typeface="Arial" pitchFamily="34" charset="0"/>
              </a:rPr>
              <a:t>Holtgrewe</a:t>
            </a:r>
            <a:r>
              <a:rPr lang="en-US" altLang="en-US" dirty="0">
                <a:latin typeface="Arial" pitchFamily="34" charset="0"/>
                <a:ea typeface="Arial" pitchFamily="34" charset="0"/>
              </a:rPr>
              <a:t>, 2010) with option ‘–</a:t>
            </a:r>
            <a:r>
              <a:rPr lang="en-US" altLang="en-US" dirty="0" err="1">
                <a:latin typeface="Arial" pitchFamily="34" charset="0"/>
                <a:ea typeface="Arial" pitchFamily="34" charset="0"/>
              </a:rPr>
              <a:t>illumina</a:t>
            </a:r>
            <a:r>
              <a:rPr lang="en-US" altLang="en-US" dirty="0">
                <a:latin typeface="Arial" pitchFamily="34" charset="0"/>
                <a:ea typeface="Arial" pitchFamily="34" charset="0"/>
              </a:rPr>
              <a:t>-prob-mismatch-scale 2.5’. Short-read aligners were run under the default setting except for changing the maximum fragment length to 800 bp
</a:t>
            </a:r>
          </a:p>
          <a:p>
            <a:pPr marL="0" lvl="0" indent="0"/>
            <a:r>
              <a:rPr lang="en-US" altLang="en-US" dirty="0">
                <a:latin typeface="Arial" pitchFamily="34" charset="0"/>
                <a:ea typeface="Arial" pitchFamily="34" charset="0"/>
              </a:rPr>
              <a:t>Unless provided in the caption above, the following copyright applies to the content of this slide: © The Author(s) 2018. Published by Oxford University Press.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15DBA2A0-388E-42B1-9274-A4B59852C345}" type="slidenum">
              <a:rPr lang="en-US" altLang="en-US" sz="1200"/>
              <a:t>17</a:t>
            </a:fld>
            <a:endParaRPr lang="en-US" altLang="en-US" sz="1200"/>
          </a:p>
        </p:txBody>
      </p:sp>
    </p:spTree>
    <p:extLst>
      <p:ext uri="{BB962C8B-B14F-4D97-AF65-F5344CB8AC3E}">
        <p14:creationId xmlns:p14="http://schemas.microsoft.com/office/powerpoint/2010/main" val="219662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Chr</a:t>
            </a:r>
            <a:r>
              <a:rPr lang="en-US" dirty="0"/>
              <a:t>; </a:t>
            </a:r>
            <a:r>
              <a:rPr lang="en-US" dirty="0" err="1"/>
              <a:t>pos</a:t>
            </a:r>
            <a:endParaRPr lang="en-US" dirty="0"/>
          </a:p>
          <a:p>
            <a:r>
              <a:rPr lang="en-US" dirty="0"/>
              <a:t>orientation</a:t>
            </a:r>
          </a:p>
          <a:p>
            <a:r>
              <a:rPr lang="en-US" dirty="0"/>
              <a:t>Match, mismatch</a:t>
            </a:r>
            <a:r>
              <a:rPr lang="en-US" baseline="0" dirty="0"/>
              <a:t>; gap</a:t>
            </a:r>
          </a:p>
          <a:p>
            <a:r>
              <a:rPr lang="en-US" baseline="0" dirty="0"/>
              <a:t>Mapping score</a:t>
            </a:r>
          </a:p>
          <a:p>
            <a:endParaRPr lang="en-US" baseline="0" dirty="0"/>
          </a:p>
          <a:p>
            <a:r>
              <a:rPr lang="en-US" baseline="0" dirty="0"/>
              <a:t>Paired?</a:t>
            </a:r>
          </a:p>
          <a:p>
            <a:r>
              <a:rPr lang="en-US" baseline="0" dirty="0"/>
              <a:t>Distance?</a:t>
            </a:r>
          </a:p>
          <a:p>
            <a:r>
              <a:rPr lang="en-US" baseline="0" dirty="0"/>
              <a:t>Orientation?</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20</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extended CIGAR and the pileup output.</a:t>
            </a:r>
          </a:p>
          <a:p>
            <a:endParaRPr lang="en-US" dirty="0"/>
          </a:p>
          <a:p>
            <a:r>
              <a:rPr lang="en-US" dirty="0"/>
              <a:t>(a) Alignments of one pair of reads and three single-end reads.</a:t>
            </a:r>
          </a:p>
          <a:p>
            <a:endParaRPr lang="en-US" dirty="0"/>
          </a:p>
          <a:p>
            <a:r>
              <a:rPr lang="en-US" dirty="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a:p>
          <a:p>
            <a:r>
              <a:rPr lang="en-US" dirty="0"/>
              <a:t>(c) Simplified pileup output by </a:t>
            </a:r>
            <a:r>
              <a:rPr lang="en-US" dirty="0" err="1"/>
              <a:t>SAMtools</a:t>
            </a:r>
            <a:r>
              <a:rPr lang="en-US" dirty="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21</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 + 8 + 64  = 73	paired; the next segment unmapped; the first segment in the template</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27</a:t>
            </a:fld>
            <a:endParaRPr lang="en-US"/>
          </a:p>
        </p:txBody>
      </p:sp>
    </p:spTree>
    <p:extLst>
      <p:ext uri="{BB962C8B-B14F-4D97-AF65-F5344CB8AC3E}">
        <p14:creationId xmlns:p14="http://schemas.microsoft.com/office/powerpoint/2010/main" val="407418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32</a:t>
            </a:fld>
            <a:endParaRPr lang="en-US"/>
          </a:p>
        </p:txBody>
      </p:sp>
    </p:spTree>
    <p:extLst>
      <p:ext uri="{BB962C8B-B14F-4D97-AF65-F5344CB8AC3E}">
        <p14:creationId xmlns:p14="http://schemas.microsoft.com/office/powerpoint/2010/main" val="22113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1. </a:t>
            </a:r>
            <a:r>
              <a:rPr lang="en-US" altLang="en-US">
                <a:latin typeface="Arial" pitchFamily="34" charset="0"/>
                <a:ea typeface="Arial" pitchFamily="34" charset="0"/>
              </a:rPr>
              <a:t>Example of extended CIGAR and the pileup output. (a) Alignments of one pair of reads and three single-end reads. (b)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 (c) Simplified pileup output by SAMtools.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
</a:t>
            </a:r>
          </a:p>
          <a:p>
            <a:pPr marL="0" lvl="0" indent="0"/>
            <a:r>
              <a:rPr lang="en-US" altLang="en-US">
                <a:latin typeface="Arial" pitchFamily="34" charset="0"/>
                <a:ea typeface="Arial" pitchFamily="34" charset="0"/>
              </a:rPr>
              <a:t>Unless provided in the caption above, the following copyright applies to the content of this slide: © 2009 The Author(s)This is an Open Access article distributed under the terms of the Creative Commons Attribution Non-Commercial License (http://creativecommons.org/licenses/by-nc/2.0/uk/) which permits unrestricted non-commercial 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63911643-C6BB-44BD-967D-8080E5D68665}" type="slidenum">
              <a:rPr lang="en-US" altLang="en-US" sz="1200"/>
              <a:t>33</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view, the first line shows the genome coordinates, the second line shows the reference sequence, and the third line shows the consensus sequence determined from the aligned reads. Throughout </a:t>
            </a:r>
            <a:r>
              <a:rPr lang="en-US" dirty="0" err="1"/>
              <a:t>tview</a:t>
            </a:r>
            <a:r>
              <a:rPr lang="en-US" dirty="0"/>
              <a:t>, a . indicates a match to the reference genome.</a:t>
            </a:r>
          </a:p>
        </p:txBody>
      </p:sp>
      <p:sp>
        <p:nvSpPr>
          <p:cNvPr id="4" name="Slide Number Placeholder 3"/>
          <p:cNvSpPr>
            <a:spLocks noGrp="1"/>
          </p:cNvSpPr>
          <p:nvPr>
            <p:ph type="sldNum" sz="quarter" idx="10"/>
          </p:nvPr>
        </p:nvSpPr>
        <p:spPr/>
        <p:txBody>
          <a:bodyPr/>
          <a:lstStyle/>
          <a:p>
            <a:fld id="{DC2B8C24-ACAE-AE41-B565-178ED93271F0}" type="slidenum">
              <a:rPr lang="en-US" smtClean="0"/>
              <a:t>37</a:t>
            </a:fld>
            <a:endParaRPr lang="en-US"/>
          </a:p>
        </p:txBody>
      </p:sp>
    </p:spTree>
    <p:extLst>
      <p:ext uri="{BB962C8B-B14F-4D97-AF65-F5344CB8AC3E}">
        <p14:creationId xmlns:p14="http://schemas.microsoft.com/office/powerpoint/2010/main" val="88948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E8FA31-DE2C-274D-8843-5DF953A7876D}" type="datetime1">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8787B-322A-4349-BA11-0FC5F6E20C7D}" type="datetime1">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ED37E-625D-1340-9C0A-B42CCD5D0B7C}" type="datetime1">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132F3A-59C4-A844-86C8-475EB8292545}" type="datetime1">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424AA4-4604-5545-B812-DD86EC6A81AE}" type="datetime1">
              <a:rPr lang="en-US" smtClean="0"/>
              <a:t>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C42389-B5D8-E341-B74F-4E7FE0612794}" type="datetime1">
              <a:rPr lang="en-US" smtClean="0"/>
              <a:t>2/23/23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E9456C-E99B-3A4F-86B0-99FE25577E44}" type="datetime1">
              <a:rPr lang="en-US" smtClean="0"/>
              <a:t>2/23/23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2/23/23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bioinformatics/bty19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093/bioinformatics/btp35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470025"/>
          </a:xfrm>
        </p:spPr>
        <p:txBody>
          <a:bodyPr>
            <a:normAutofit/>
          </a:bodyPr>
          <a:lstStyle/>
          <a:p>
            <a:r>
              <a:rPr lang="en-US" sz="3600" dirty="0"/>
              <a:t>Alignment (II)</a:t>
            </a:r>
            <a:br>
              <a:rPr lang="en-US" sz="36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altLang="zh-CN" sz="2800" dirty="0"/>
              <a:t>2</a:t>
            </a:r>
            <a:r>
              <a:rPr lang="en-US" sz="2800" dirty="0"/>
              <a:t>/21/2023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search</a:t>
            </a:r>
          </a:p>
        </p:txBody>
      </p:sp>
      <p:grpSp>
        <p:nvGrpSpPr>
          <p:cNvPr id="56" name="Group 55"/>
          <p:cNvGrpSpPr/>
          <p:nvPr/>
        </p:nvGrpSpPr>
        <p:grpSpPr>
          <a:xfrm>
            <a:off x="1619546" y="2818179"/>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a:latin typeface="Courier New"/>
                  <a:cs typeface="Courier New"/>
                </a:rPr>
                <a:t>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8" y="2818179"/>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aacg</a:t>
              </a:r>
              <a:r>
                <a:rPr lang="en-US" b="1" dirty="0">
                  <a:solidFill>
                    <a:srgbClr val="000000"/>
                  </a:solidFill>
                  <a:latin typeface="Courier New"/>
                  <a:cs typeface="Courier New"/>
                </a:rPr>
                <a:t>$</a:t>
              </a: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a:solidFill>
                    <a:srgbClr val="000000"/>
                  </a:solidFill>
                  <a:latin typeface="Courier New"/>
                  <a:cs typeface="Courier New"/>
                </a:rPr>
                <a:t>a</a:t>
              </a:r>
              <a:r>
                <a:rPr lang="en-US" b="1" dirty="0" err="1">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2818179"/>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aac</a:t>
              </a:r>
              <a:r>
                <a:rPr lang="en-US" dirty="0" err="1">
                  <a:solidFill>
                    <a:srgbClr val="000000"/>
                  </a:solidFill>
                  <a:latin typeface="Courier New"/>
                  <a:cs typeface="Courier New"/>
                </a:rPr>
                <a:t>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5772054"/>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86" y="5751496"/>
            <a:ext cx="4015735" cy="516060"/>
          </a:xfrm>
          <a:prstGeom prst="rect">
            <a:avLst/>
          </a:prstGeom>
        </p:spPr>
      </p:pic>
      <p:sp>
        <p:nvSpPr>
          <p:cNvPr id="57" name="TextBox 56"/>
          <p:cNvSpPr txBox="1"/>
          <p:nvPr/>
        </p:nvSpPr>
        <p:spPr>
          <a:xfrm>
            <a:off x="1172952" y="1113047"/>
            <a:ext cx="6821699" cy="1569660"/>
          </a:xfrm>
          <a:prstGeom prst="rect">
            <a:avLst/>
          </a:prstGeom>
          <a:noFill/>
        </p:spPr>
        <p:txBody>
          <a:bodyPr wrap="none" rtlCol="0">
            <a:spAutoFit/>
          </a:bodyPr>
          <a:lstStyle/>
          <a:p>
            <a:r>
              <a:rPr lang="en-US" sz="2400" dirty="0"/>
              <a:t>Find exact match of </a:t>
            </a:r>
            <a:r>
              <a:rPr lang="en-US" sz="2400" dirty="0" err="1">
                <a:latin typeface="Courier New"/>
                <a:cs typeface="Courier New"/>
              </a:rPr>
              <a:t>aac</a:t>
            </a:r>
            <a:r>
              <a:rPr lang="en-US" sz="2400" dirty="0"/>
              <a:t> in the sequence of </a:t>
            </a:r>
            <a:r>
              <a:rPr lang="en-US" sz="2400" dirty="0" err="1">
                <a:latin typeface="Courier New"/>
                <a:cs typeface="Courier New"/>
              </a:rPr>
              <a:t>acaacg</a:t>
            </a:r>
            <a:endParaRPr lang="en-US" sz="2400" dirty="0">
              <a:latin typeface="Courier New"/>
              <a:cs typeface="Courier New"/>
            </a:endParaRPr>
          </a:p>
          <a:p>
            <a:endParaRPr lang="en-US" sz="2400" dirty="0">
              <a:latin typeface="Courier New"/>
              <a:cs typeface="Courier New"/>
            </a:endParaRPr>
          </a:p>
          <a:p>
            <a:pPr marL="457200" indent="-457200">
              <a:buAutoNum type="arabicPeriod"/>
            </a:pPr>
            <a:r>
              <a:rPr lang="en-US" sz="2400" dirty="0">
                <a:cs typeface="Courier New"/>
              </a:rPr>
              <a:t>BWT(</a:t>
            </a:r>
            <a:r>
              <a:rPr lang="en-US" sz="2400" dirty="0" err="1">
                <a:latin typeface="Courier New"/>
                <a:cs typeface="Courier New"/>
              </a:rPr>
              <a:t>acaacg</a:t>
            </a:r>
            <a:r>
              <a:rPr lang="en-US" sz="2400" dirty="0">
                <a:cs typeface="Courier New"/>
              </a:rPr>
              <a:t>) is </a:t>
            </a:r>
            <a:r>
              <a:rPr lang="en-US" sz="2400" dirty="0" err="1">
                <a:latin typeface="Courier New"/>
                <a:cs typeface="Courier New"/>
              </a:rPr>
              <a:t>gc$aaac</a:t>
            </a:r>
            <a:endParaRPr lang="en-US" sz="2400" dirty="0">
              <a:latin typeface="Courier New"/>
              <a:cs typeface="Courier New"/>
            </a:endParaRPr>
          </a:p>
          <a:p>
            <a:pPr marL="457200" indent="-457200">
              <a:buAutoNum type="arabicPeriod"/>
            </a:pPr>
            <a:r>
              <a:rPr lang="en-US" sz="2400" dirty="0">
                <a:cs typeface="Courier New"/>
              </a:rPr>
              <a:t>Backward searching</a:t>
            </a:r>
            <a:r>
              <a:rPr lang="en-US" sz="24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10</a:t>
            </a:fld>
            <a:endParaRPr lang="en-US"/>
          </a:p>
        </p:txBody>
      </p:sp>
      <p:sp>
        <p:nvSpPr>
          <p:cNvPr id="5" name="Rounded Rectangle 4"/>
          <p:cNvSpPr/>
          <p:nvPr/>
        </p:nvSpPr>
        <p:spPr>
          <a:xfrm>
            <a:off x="3097386" y="4370787"/>
            <a:ext cx="267514" cy="457207"/>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041376" y="4078692"/>
            <a:ext cx="215013" cy="228603"/>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06F46-BACB-4346-A3AA-F13735BF771E}"/>
              </a:ext>
            </a:extLst>
          </p:cNvPr>
          <p:cNvSpPr/>
          <p:nvPr/>
        </p:nvSpPr>
        <p:spPr>
          <a:xfrm>
            <a:off x="1619546" y="6352143"/>
            <a:ext cx="841449" cy="369332"/>
          </a:xfrm>
          <a:prstGeom prst="rect">
            <a:avLst/>
          </a:prstGeom>
        </p:spPr>
        <p:txBody>
          <a:bodyPr wrap="none">
            <a:spAutoFit/>
          </a:bodyPr>
          <a:lstStyle/>
          <a:p>
            <a:r>
              <a:rPr lang="en-US" dirty="0"/>
              <a:t>Bowtie</a:t>
            </a:r>
          </a:p>
        </p:txBody>
      </p:sp>
      <p:sp>
        <p:nvSpPr>
          <p:cNvPr id="6" name="Rectangle 5">
            <a:extLst>
              <a:ext uri="{FF2B5EF4-FFF2-40B4-BE49-F238E27FC236}">
                <a16:creationId xmlns:a16="http://schemas.microsoft.com/office/drawing/2014/main" id="{E7325ACB-2E53-D244-A539-BA8680F97B98}"/>
              </a:ext>
            </a:extLst>
          </p:cNvPr>
          <p:cNvSpPr/>
          <p:nvPr/>
        </p:nvSpPr>
        <p:spPr>
          <a:xfrm>
            <a:off x="6365612" y="6350412"/>
            <a:ext cx="634789" cy="369332"/>
          </a:xfrm>
          <a:prstGeom prst="rect">
            <a:avLst/>
          </a:prstGeom>
        </p:spPr>
        <p:txBody>
          <a:bodyPr wrap="none">
            <a:spAutoFit/>
          </a:bodyPr>
          <a:lstStyle/>
          <a:p>
            <a:r>
              <a:rPr lang="en-US" dirty="0"/>
              <a:t>BWA</a:t>
            </a:r>
          </a:p>
        </p:txBody>
      </p:sp>
    </p:spTree>
    <p:extLst>
      <p:ext uri="{BB962C8B-B14F-4D97-AF65-F5344CB8AC3E}">
        <p14:creationId xmlns:p14="http://schemas.microsoft.com/office/powerpoint/2010/main" val="260909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BWT searching</a:t>
            </a:r>
          </a:p>
        </p:txBody>
      </p:sp>
      <p:sp>
        <p:nvSpPr>
          <p:cNvPr id="4" name="Rounded Rectangle 3"/>
          <p:cNvSpPr/>
          <p:nvPr/>
        </p:nvSpPr>
        <p:spPr>
          <a:xfrm>
            <a:off x="1809121"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1"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809120" y="2730679"/>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4258710" y="2764546"/>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489734" y="2764546"/>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851302" y="1401400"/>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2003702" y="1401400"/>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2156102" y="1401400"/>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2257700" y="1401400"/>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4986446"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747533"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502358"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11</a:t>
            </a:fld>
            <a:endParaRPr lang="en-US"/>
          </a:p>
        </p:txBody>
      </p:sp>
      <p:sp>
        <p:nvSpPr>
          <p:cNvPr id="99" name="TextBox 98">
            <a:extLst>
              <a:ext uri="{FF2B5EF4-FFF2-40B4-BE49-F238E27FC236}">
                <a16:creationId xmlns:a16="http://schemas.microsoft.com/office/drawing/2014/main" id="{00E0A83C-3699-8C43-BAB5-C42CF5D83A94}"/>
              </a:ext>
            </a:extLst>
          </p:cNvPr>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100" name="TextBox 99">
            <a:extLst>
              <a:ext uri="{FF2B5EF4-FFF2-40B4-BE49-F238E27FC236}">
                <a16:creationId xmlns:a16="http://schemas.microsoft.com/office/drawing/2014/main" id="{4C38F9D7-708F-DB4C-8BDB-609A3497AA4F}"/>
              </a:ext>
            </a:extLst>
          </p:cNvPr>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101" name="TextBox 100">
            <a:extLst>
              <a:ext uri="{FF2B5EF4-FFF2-40B4-BE49-F238E27FC236}">
                <a16:creationId xmlns:a16="http://schemas.microsoft.com/office/drawing/2014/main" id="{40D5C0A5-C7A1-F949-81D4-75C0C7E50FDC}"/>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
        <p:nvSpPr>
          <p:cNvPr id="104" name="TextBox 103">
            <a:extLst>
              <a:ext uri="{FF2B5EF4-FFF2-40B4-BE49-F238E27FC236}">
                <a16:creationId xmlns:a16="http://schemas.microsoft.com/office/drawing/2014/main" id="{B00B3A79-0EBC-9548-ABD3-2FF6B4E7FF42}"/>
              </a:ext>
            </a:extLst>
          </p:cNvPr>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6" name="TextBox 105">
            <a:extLst>
              <a:ext uri="{FF2B5EF4-FFF2-40B4-BE49-F238E27FC236}">
                <a16:creationId xmlns:a16="http://schemas.microsoft.com/office/drawing/2014/main" id="{8CB1B2DC-2591-274D-BCA7-77D62450927D}"/>
              </a:ext>
            </a:extLst>
          </p:cNvPr>
          <p:cNvSpPr txBox="1"/>
          <p:nvPr/>
        </p:nvSpPr>
        <p:spPr>
          <a:xfrm>
            <a:off x="364684" y="2724790"/>
            <a:ext cx="1394292" cy="461665"/>
          </a:xfrm>
          <a:prstGeom prst="rect">
            <a:avLst/>
          </a:prstGeom>
          <a:noFill/>
        </p:spPr>
        <p:txBody>
          <a:bodyPr wrap="none" rtlCol="0">
            <a:spAutoFit/>
          </a:bodyPr>
          <a:lstStyle/>
          <a:p>
            <a:r>
              <a:rPr lang="en-US" sz="2400" dirty="0"/>
              <a:t>BWT data</a:t>
            </a:r>
          </a:p>
        </p:txBody>
      </p:sp>
    </p:spTree>
    <p:extLst>
      <p:ext uri="{BB962C8B-B14F-4D97-AF65-F5344CB8AC3E}">
        <p14:creationId xmlns:p14="http://schemas.microsoft.com/office/powerpoint/2010/main" val="13207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searching</a:t>
            </a:r>
          </a:p>
        </p:txBody>
      </p:sp>
      <p:sp>
        <p:nvSpPr>
          <p:cNvPr id="4" name="Rounded Rectangle 3"/>
          <p:cNvSpPr/>
          <p:nvPr/>
        </p:nvSpPr>
        <p:spPr>
          <a:xfrm>
            <a:off x="1809124"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4"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926149" y="2730679"/>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8159816" y="2730679"/>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3373745" y="1401400"/>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561985" y="1401400"/>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997265" y="1401400"/>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2156105" y="1401400"/>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522454" y="2730679"/>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100838" y="2730679"/>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34288"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4003305"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776381"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520777"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3" name="TextBox 102"/>
          <p:cNvSpPr txBox="1"/>
          <p:nvPr/>
        </p:nvSpPr>
        <p:spPr>
          <a:xfrm>
            <a:off x="775706" y="2699658"/>
            <a:ext cx="1010085" cy="461665"/>
          </a:xfrm>
          <a:prstGeom prst="rect">
            <a:avLst/>
          </a:prstGeom>
          <a:noFill/>
        </p:spPr>
        <p:txBody>
          <a:bodyPr wrap="none" rtlCol="0">
            <a:spAutoFit/>
          </a:bodyPr>
          <a:lstStyle/>
          <a:p>
            <a:r>
              <a:rPr lang="en-US" sz="2400" dirty="0"/>
              <a:t>Sorted</a:t>
            </a:r>
          </a:p>
        </p:txBody>
      </p:sp>
      <p:sp>
        <p:nvSpPr>
          <p:cNvPr id="37" name="TextBox 36"/>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38" name="TextBox 37"/>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9" name="Slide Number Placeholder 8"/>
          <p:cNvSpPr>
            <a:spLocks noGrp="1"/>
          </p:cNvSpPr>
          <p:nvPr>
            <p:ph type="sldNum" sz="quarter" idx="12"/>
          </p:nvPr>
        </p:nvSpPr>
        <p:spPr/>
        <p:txBody>
          <a:bodyPr/>
          <a:lstStyle/>
          <a:p>
            <a:fld id="{9DA039C4-C5F2-1743-BB7A-5D831266C61E}" type="slidenum">
              <a:rPr lang="en-US" smtClean="0"/>
              <a:t>12</a:t>
            </a:fld>
            <a:endParaRPr lang="en-US"/>
          </a:p>
        </p:txBody>
      </p:sp>
      <p:sp>
        <p:nvSpPr>
          <p:cNvPr id="43" name="Rounded Rectangle 42">
            <a:extLst>
              <a:ext uri="{FF2B5EF4-FFF2-40B4-BE49-F238E27FC236}">
                <a16:creationId xmlns:a16="http://schemas.microsoft.com/office/drawing/2014/main" id="{8CDCCFCE-4686-B34E-8650-F8FAB90246A4}"/>
              </a:ext>
            </a:extLst>
          </p:cNvPr>
          <p:cNvSpPr/>
          <p:nvPr/>
        </p:nvSpPr>
        <p:spPr>
          <a:xfrm>
            <a:off x="1806976" y="3207675"/>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8DDBA42-D31E-4C4E-A524-3163007C447A}"/>
              </a:ext>
            </a:extLst>
          </p:cNvPr>
          <p:cNvSpPr txBox="1"/>
          <p:nvPr/>
        </p:nvSpPr>
        <p:spPr>
          <a:xfrm>
            <a:off x="1013207" y="3096758"/>
            <a:ext cx="772584" cy="461665"/>
          </a:xfrm>
          <a:prstGeom prst="rect">
            <a:avLst/>
          </a:prstGeom>
          <a:noFill/>
        </p:spPr>
        <p:txBody>
          <a:bodyPr wrap="none" rtlCol="0">
            <a:spAutoFit/>
          </a:bodyPr>
          <a:lstStyle/>
          <a:p>
            <a:r>
              <a:rPr lang="en-US" sz="2400" dirty="0"/>
              <a:t>BWT</a:t>
            </a:r>
          </a:p>
        </p:txBody>
      </p:sp>
      <p:sp>
        <p:nvSpPr>
          <p:cNvPr id="45" name="TextBox 44">
            <a:extLst>
              <a:ext uri="{FF2B5EF4-FFF2-40B4-BE49-F238E27FC236}">
                <a16:creationId xmlns:a16="http://schemas.microsoft.com/office/drawing/2014/main" id="{A09025C8-9042-5646-B88B-17018264DEBE}"/>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Tree>
    <p:extLst>
      <p:ext uri="{BB962C8B-B14F-4D97-AF65-F5344CB8AC3E}">
        <p14:creationId xmlns:p14="http://schemas.microsoft.com/office/powerpoint/2010/main" val="33047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146852" cy="772987"/>
          </a:xfrm>
        </p:spPr>
        <p:txBody>
          <a:bodyPr/>
          <a:lstStyle/>
          <a:p>
            <a:r>
              <a:rPr lang="en-US" dirty="0"/>
              <a:t>Working flow</a:t>
            </a:r>
          </a:p>
        </p:txBody>
      </p:sp>
      <p:sp>
        <p:nvSpPr>
          <p:cNvPr id="4" name="Slide Number Placeholder 3"/>
          <p:cNvSpPr>
            <a:spLocks noGrp="1"/>
          </p:cNvSpPr>
          <p:nvPr>
            <p:ph type="sldNum" sz="quarter" idx="12"/>
          </p:nvPr>
        </p:nvSpPr>
        <p:spPr/>
        <p:txBody>
          <a:bodyPr/>
          <a:lstStyle/>
          <a:p>
            <a:fld id="{9DA039C4-C5F2-1743-BB7A-5D831266C61E}" type="slidenum">
              <a:rPr lang="en-US" smtClean="0"/>
              <a:t>13</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359" y="0"/>
            <a:ext cx="2973247" cy="6858000"/>
          </a:xfrm>
          <a:prstGeom prst="rect">
            <a:avLst/>
          </a:prstGeom>
        </p:spPr>
      </p:pic>
    </p:spTree>
    <p:extLst>
      <p:ext uri="{BB962C8B-B14F-4D97-AF65-F5344CB8AC3E}">
        <p14:creationId xmlns:p14="http://schemas.microsoft.com/office/powerpoint/2010/main" val="217740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87401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Alignment issues</a:t>
            </a:r>
          </a:p>
        </p:txBody>
      </p:sp>
      <p:sp>
        <p:nvSpPr>
          <p:cNvPr id="3" name="Content Placeholder 2"/>
          <p:cNvSpPr>
            <a:spLocks noGrp="1"/>
          </p:cNvSpPr>
          <p:nvPr>
            <p:ph idx="1"/>
          </p:nvPr>
        </p:nvSpPr>
        <p:spPr>
          <a:xfrm>
            <a:off x="1253066" y="1393342"/>
            <a:ext cx="6951133" cy="4169257"/>
          </a:xfrm>
        </p:spPr>
        <p:txBody>
          <a:bodyPr>
            <a:normAutofit/>
          </a:bodyPr>
          <a:lstStyle/>
          <a:p>
            <a:r>
              <a:rPr lang="en-US" dirty="0"/>
              <a:t>Repeats</a:t>
            </a:r>
          </a:p>
          <a:p>
            <a:endParaRPr lang="en-US" dirty="0"/>
          </a:p>
          <a:p>
            <a:endParaRPr lang="en-US" dirty="0"/>
          </a:p>
          <a:p>
            <a:endParaRPr lang="en-US" dirty="0"/>
          </a:p>
          <a:p>
            <a:endParaRPr lang="en-US" dirty="0"/>
          </a:p>
          <a:p>
            <a:r>
              <a:rPr lang="en-US" dirty="0"/>
              <a:t>Sequencing errors</a:t>
            </a:r>
          </a:p>
          <a:p>
            <a:r>
              <a:rPr lang="en-US" dirty="0"/>
              <a:t>Polymorphisms (reference and sequenced sample)</a:t>
            </a:r>
          </a:p>
          <a:p>
            <a:r>
              <a:rPr lang="en-US" dirty="0"/>
              <a:t>Quality of reference genomes (</a:t>
            </a:r>
            <a:r>
              <a:rPr lang="en-US" dirty="0" err="1"/>
              <a:t>mis</a:t>
            </a:r>
            <a:r>
              <a:rPr lang="en-US" dirty="0"/>
              <a:t>-assembly and incomplete genome) </a:t>
            </a:r>
          </a:p>
        </p:txBody>
      </p:sp>
      <p:sp>
        <p:nvSpPr>
          <p:cNvPr id="4" name="Rectangle 3"/>
          <p:cNvSpPr/>
          <p:nvPr/>
        </p:nvSpPr>
        <p:spPr>
          <a:xfrm flipV="1">
            <a:off x="2717801" y="2873896"/>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873894"/>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0" y="2430563"/>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248136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39" y="248136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2" y="2185030"/>
            <a:ext cx="702123" cy="369332"/>
          </a:xfrm>
          <a:prstGeom prst="rect">
            <a:avLst/>
          </a:prstGeom>
          <a:noFill/>
        </p:spPr>
        <p:txBody>
          <a:bodyPr wrap="none" rtlCol="0">
            <a:spAutoFit/>
          </a:bodyPr>
          <a:lstStyle/>
          <a:p>
            <a:r>
              <a:rPr lang="en-US" dirty="0"/>
              <a:t>reads</a:t>
            </a:r>
          </a:p>
        </p:txBody>
      </p:sp>
      <p:sp>
        <p:nvSpPr>
          <p:cNvPr id="24" name="TextBox 23"/>
          <p:cNvSpPr txBox="1"/>
          <p:nvPr/>
        </p:nvSpPr>
        <p:spPr>
          <a:xfrm>
            <a:off x="1910630" y="2738058"/>
            <a:ext cx="505267" cy="369332"/>
          </a:xfrm>
          <a:prstGeom prst="rect">
            <a:avLst/>
          </a:prstGeom>
          <a:noFill/>
        </p:spPr>
        <p:txBody>
          <a:bodyPr wrap="none" rtlCol="0">
            <a:spAutoFit/>
          </a:bodyPr>
          <a:lstStyle/>
          <a:p>
            <a:r>
              <a:rPr lang="en-US" dirty="0"/>
              <a:t>Ref</a:t>
            </a:r>
          </a:p>
        </p:txBody>
      </p:sp>
      <p:sp>
        <p:nvSpPr>
          <p:cNvPr id="5" name="Slide Number Placeholder 4"/>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56002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389464" y="4669943"/>
            <a:ext cx="7035802" cy="562458"/>
          </a:xfrm>
        </p:spPr>
        <p:txBody>
          <a:bodyPr>
            <a:normAutofit/>
          </a:bodyPr>
          <a:lstStyle/>
          <a:p>
            <a:r>
              <a:rPr lang="en-US" dirty="0"/>
              <a:t>Tolerance of mismatches or gaps for each alignment</a:t>
            </a:r>
          </a:p>
        </p:txBody>
      </p:sp>
      <p:sp>
        <p:nvSpPr>
          <p:cNvPr id="5" name="Content Placeholder 2"/>
          <p:cNvSpPr txBox="1">
            <a:spLocks/>
          </p:cNvSpPr>
          <p:nvPr/>
        </p:nvSpPr>
        <p:spPr>
          <a:xfrm>
            <a:off x="389464" y="289532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Longer reads or Paired-end reads</a:t>
            </a:r>
          </a:p>
        </p:txBody>
      </p:sp>
      <p:sp>
        <p:nvSpPr>
          <p:cNvPr id="7" name="Content Placeholder 2"/>
          <p:cNvSpPr txBox="1">
            <a:spLocks/>
          </p:cNvSpPr>
          <p:nvPr/>
        </p:nvSpPr>
        <p:spPr>
          <a:xfrm>
            <a:off x="389464" y="107485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Unique mapped reads</a:t>
            </a:r>
          </a:p>
        </p:txBody>
      </p:sp>
      <p:sp>
        <p:nvSpPr>
          <p:cNvPr id="8" name="Rectangle 7"/>
          <p:cNvSpPr/>
          <p:nvPr/>
        </p:nvSpPr>
        <p:spPr>
          <a:xfrm flipV="1">
            <a:off x="1210732" y="230478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3" y="2304667"/>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230466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87889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39" y="186133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912135"/>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8" y="1912135"/>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1" y="1615802"/>
            <a:ext cx="702123" cy="369332"/>
          </a:xfrm>
          <a:prstGeom prst="rect">
            <a:avLst/>
          </a:prstGeom>
          <a:noFill/>
        </p:spPr>
        <p:txBody>
          <a:bodyPr wrap="none" rtlCol="0">
            <a:spAutoFit/>
          </a:bodyPr>
          <a:lstStyle/>
          <a:p>
            <a:r>
              <a:rPr lang="en-US" dirty="0"/>
              <a:t>reads</a:t>
            </a:r>
          </a:p>
        </p:txBody>
      </p:sp>
      <p:sp>
        <p:nvSpPr>
          <p:cNvPr id="16" name="Parallelogram 15"/>
          <p:cNvSpPr/>
          <p:nvPr/>
        </p:nvSpPr>
        <p:spPr>
          <a:xfrm flipH="1">
            <a:off x="5566827" y="1912764"/>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2301983"/>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1487858"/>
            <a:ext cx="364202" cy="369332"/>
          </a:xfrm>
          <a:prstGeom prst="rect">
            <a:avLst/>
          </a:prstGeom>
          <a:noFill/>
        </p:spPr>
        <p:txBody>
          <a:bodyPr wrap="none" rtlCol="0">
            <a:spAutoFit/>
          </a:bodyPr>
          <a:lstStyle/>
          <a:p>
            <a:r>
              <a:rPr lang="en-US" dirty="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1487858"/>
            <a:ext cx="338554" cy="369332"/>
          </a:xfrm>
          <a:prstGeom prst="rect">
            <a:avLst/>
          </a:prstGeom>
          <a:noFill/>
        </p:spPr>
        <p:txBody>
          <a:bodyPr wrap="none" rtlCol="0">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29" y="2168830"/>
            <a:ext cx="505267" cy="369332"/>
          </a:xfrm>
          <a:prstGeom prst="rect">
            <a:avLst/>
          </a:prstGeom>
          <a:noFill/>
        </p:spPr>
        <p:txBody>
          <a:bodyPr wrap="none" rtlCol="0">
            <a:spAutoFit/>
          </a:bodyPr>
          <a:lstStyle/>
          <a:p>
            <a:r>
              <a:rPr lang="en-US" dirty="0"/>
              <a:t>Ref</a:t>
            </a:r>
          </a:p>
        </p:txBody>
      </p:sp>
      <p:grpSp>
        <p:nvGrpSpPr>
          <p:cNvPr id="57" name="Group 56"/>
          <p:cNvGrpSpPr/>
          <p:nvPr/>
        </p:nvGrpSpPr>
        <p:grpSpPr>
          <a:xfrm>
            <a:off x="528439" y="336754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a:t>reads</a:t>
              </a:r>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a:t>Ref</a:t>
              </a:r>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a:t>…</a:t>
              </a:r>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531706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555598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1645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aligner: BWA</a:t>
            </a:r>
          </a:p>
        </p:txBody>
      </p:sp>
      <p:sp>
        <p:nvSpPr>
          <p:cNvPr id="3" name="Content Placeholder 2"/>
          <p:cNvSpPr>
            <a:spLocks noGrp="1"/>
          </p:cNvSpPr>
          <p:nvPr>
            <p:ph idx="1"/>
          </p:nvPr>
        </p:nvSpPr>
        <p:spPr>
          <a:xfrm>
            <a:off x="457200" y="1317140"/>
            <a:ext cx="8229600" cy="4741288"/>
          </a:xfrm>
        </p:spPr>
        <p:txBody>
          <a:bodyPr>
            <a:normAutofit/>
          </a:bodyPr>
          <a:lstStyle/>
          <a:p>
            <a:pPr>
              <a:lnSpc>
                <a:spcPct val="120000"/>
              </a:lnSpc>
            </a:pPr>
            <a:r>
              <a:rPr lang="en-US" dirty="0"/>
              <a:t>BWA is a software package for mapping low-divergent sequences against a large reference genome, such as the human genome.</a:t>
            </a:r>
          </a:p>
          <a:p>
            <a:pPr>
              <a:lnSpc>
                <a:spcPct val="120000"/>
              </a:lnSpc>
            </a:pPr>
            <a:r>
              <a:rPr lang="en-US" dirty="0"/>
              <a:t>It consists of three algorithms: BWA-backtrack, BWA-SW and BWA-MEM.</a:t>
            </a:r>
          </a:p>
          <a:p>
            <a:pPr>
              <a:lnSpc>
                <a:spcPct val="120000"/>
              </a:lnSpc>
            </a:pPr>
            <a:r>
              <a:rPr lang="en-US" dirty="0"/>
              <a:t>BWA-backtrack is designed for </a:t>
            </a:r>
            <a:r>
              <a:rPr lang="en-US" dirty="0" err="1"/>
              <a:t>Illumina</a:t>
            </a:r>
            <a:r>
              <a:rPr lang="en-US" dirty="0"/>
              <a:t> sequence reads up to 100bp, while BWA-SW and BWA-MEM are for longer sequences ranged from 70bp to 1Mbp. </a:t>
            </a:r>
          </a:p>
          <a:p>
            <a:pPr>
              <a:lnSpc>
                <a:spcPct val="120000"/>
              </a:lnSpc>
            </a:pPr>
            <a:r>
              <a:rPr lang="en-US" b="1" dirty="0">
                <a:solidFill>
                  <a:srgbClr val="FF0000"/>
                </a:solidFill>
              </a:rPr>
              <a:t>BWA-MEM</a:t>
            </a:r>
            <a:r>
              <a:rPr lang="en-US" dirty="0"/>
              <a:t>, which is the latest, is generally recommended for high-quality queries as it is faster and more accurate.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2264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260424" y="6252534"/>
            <a:ext cx="5245227" cy="283029"/>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200" i="1" dirty="0">
                <a:solidFill>
                  <a:srgbClr val="333333"/>
                </a:solidFill>
              </a:rPr>
              <a:t>Bioinformatics</a:t>
            </a:r>
            <a:r>
              <a:rPr lang="en-US" altLang="en-US" sz="1200" dirty="0">
                <a:solidFill>
                  <a:srgbClr val="333333"/>
                </a:solidFill>
              </a:rPr>
              <a:t>, 34:3094–3100, </a:t>
            </a:r>
            <a:r>
              <a:rPr lang="en-US" altLang="en-US" sz="1200" dirty="0">
                <a:solidFill>
                  <a:srgbClr val="333333"/>
                </a:solidFill>
                <a:hlinkClick r:id="rId3"/>
              </a:rPr>
              <a:t>https://doi.org/10.1093/bioinformatics/bty191</a:t>
            </a:r>
            <a:endParaRPr lang="en-US" altLang="en-US" sz="1200" dirty="0">
              <a:solidFill>
                <a:srgbClr val="333333"/>
              </a:solidFill>
            </a:endParaRPr>
          </a:p>
        </p:txBody>
      </p:sp>
      <p:pic>
        <p:nvPicPr>
          <p:cNvPr id="5125" name="New picture"/>
          <p:cNvPicPr/>
          <p:nvPr/>
        </p:nvPicPr>
        <p:blipFill>
          <a:blip r:embed="rId4"/>
          <a:stretch>
            <a:fillRect/>
          </a:stretch>
        </p:blipFill>
        <p:spPr>
          <a:xfrm>
            <a:off x="493117" y="1574298"/>
            <a:ext cx="8328707" cy="3921727"/>
          </a:xfrm>
          <a:prstGeom prst="rect">
            <a:avLst/>
          </a:prstGeom>
        </p:spPr>
      </p:pic>
      <p:sp>
        <p:nvSpPr>
          <p:cNvPr id="3" name="Title 2">
            <a:extLst>
              <a:ext uri="{FF2B5EF4-FFF2-40B4-BE49-F238E27FC236}">
                <a16:creationId xmlns:a16="http://schemas.microsoft.com/office/drawing/2014/main" id="{4BCEF940-0BCF-7244-AD1E-B7E1351C9921}"/>
              </a:ext>
            </a:extLst>
          </p:cNvPr>
          <p:cNvSpPr>
            <a:spLocks noGrp="1"/>
          </p:cNvSpPr>
          <p:nvPr>
            <p:ph type="title"/>
          </p:nvPr>
        </p:nvSpPr>
        <p:spPr>
          <a:xfrm>
            <a:off x="457200" y="322437"/>
            <a:ext cx="8229600" cy="772987"/>
          </a:xfrm>
        </p:spPr>
        <p:txBody>
          <a:bodyPr>
            <a:normAutofit/>
          </a:bodyPr>
          <a:lstStyle/>
          <a:p>
            <a:r>
              <a:rPr lang="en-US" altLang="en-US" sz="3200" dirty="0"/>
              <a:t>bwa, bowtie2, minimap2</a:t>
            </a:r>
            <a:endParaRPr lang="en-US" sz="3200" dirty="0"/>
          </a:p>
        </p:txBody>
      </p:sp>
      <p:sp>
        <p:nvSpPr>
          <p:cNvPr id="2" name="TextBox 1">
            <a:extLst>
              <a:ext uri="{FF2B5EF4-FFF2-40B4-BE49-F238E27FC236}">
                <a16:creationId xmlns:a16="http://schemas.microsoft.com/office/drawing/2014/main" id="{A0A92600-2896-8749-8CED-51B46D36791F}"/>
              </a:ext>
            </a:extLst>
          </p:cNvPr>
          <p:cNvSpPr txBox="1"/>
          <p:nvPr/>
        </p:nvSpPr>
        <p:spPr>
          <a:xfrm>
            <a:off x="5522617" y="1441412"/>
            <a:ext cx="3211457" cy="369332"/>
          </a:xfrm>
          <a:prstGeom prst="rect">
            <a:avLst/>
          </a:prstGeom>
          <a:noFill/>
        </p:spPr>
        <p:txBody>
          <a:bodyPr wrap="none" rtlCol="0">
            <a:spAutoFit/>
          </a:bodyPr>
          <a:lstStyle/>
          <a:p>
            <a:r>
              <a:rPr lang="en-US" dirty="0"/>
              <a:t>Short-read alignment evaluation</a:t>
            </a:r>
          </a:p>
        </p:txBody>
      </p:sp>
      <p:sp>
        <p:nvSpPr>
          <p:cNvPr id="6" name="TextBox 5">
            <a:extLst>
              <a:ext uri="{FF2B5EF4-FFF2-40B4-BE49-F238E27FC236}">
                <a16:creationId xmlns:a16="http://schemas.microsoft.com/office/drawing/2014/main" id="{C5B3E6D7-0C32-E945-A321-A0483124C5B5}"/>
              </a:ext>
            </a:extLst>
          </p:cNvPr>
          <p:cNvSpPr txBox="1"/>
          <p:nvPr/>
        </p:nvSpPr>
        <p:spPr>
          <a:xfrm>
            <a:off x="1275300" y="1441412"/>
            <a:ext cx="3162469" cy="369332"/>
          </a:xfrm>
          <a:prstGeom prst="rect">
            <a:avLst/>
          </a:prstGeom>
          <a:noFill/>
        </p:spPr>
        <p:txBody>
          <a:bodyPr wrap="none" rtlCol="0">
            <a:spAutoFit/>
          </a:bodyPr>
          <a:lstStyle/>
          <a:p>
            <a:r>
              <a:rPr lang="en-US" dirty="0"/>
              <a:t>Long-read alignment evaluation</a:t>
            </a:r>
          </a:p>
        </p:txBody>
      </p:sp>
      <p:cxnSp>
        <p:nvCxnSpPr>
          <p:cNvPr id="5" name="Straight Connector 4">
            <a:extLst>
              <a:ext uri="{FF2B5EF4-FFF2-40B4-BE49-F238E27FC236}">
                <a16:creationId xmlns:a16="http://schemas.microsoft.com/office/drawing/2014/main" id="{A1A4D607-57B9-B641-B755-C26B74218479}"/>
              </a:ext>
            </a:extLst>
          </p:cNvPr>
          <p:cNvCxnSpPr/>
          <p:nvPr/>
        </p:nvCxnSpPr>
        <p:spPr>
          <a:xfrm>
            <a:off x="5632175" y="2319130"/>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516221BF-22FA-684F-83D9-A7ADF90E1BF2}"/>
              </a:ext>
            </a:extLst>
          </p:cNvPr>
          <p:cNvCxnSpPr/>
          <p:nvPr/>
        </p:nvCxnSpPr>
        <p:spPr>
          <a:xfrm>
            <a:off x="2604054" y="4638261"/>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5269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87462"/>
          </a:xfrm>
        </p:spPr>
        <p:txBody>
          <a:bodyPr>
            <a:normAutofit/>
          </a:bodyPr>
          <a:lstStyle/>
          <a:p>
            <a:r>
              <a:rPr lang="en-US" dirty="0"/>
              <a:t>Align queries (reads) to the reference with BWA-MEM</a:t>
            </a:r>
          </a:p>
        </p:txBody>
      </p:sp>
      <p:sp>
        <p:nvSpPr>
          <p:cNvPr id="3" name="Content Placeholder 2"/>
          <p:cNvSpPr>
            <a:spLocks noGrp="1"/>
          </p:cNvSpPr>
          <p:nvPr>
            <p:ph idx="1"/>
          </p:nvPr>
        </p:nvSpPr>
        <p:spPr>
          <a:xfrm>
            <a:off x="457200" y="2572038"/>
            <a:ext cx="8398934" cy="1451458"/>
          </a:xfrm>
        </p:spPr>
        <p:txBody>
          <a:bodyPr>
            <a:normAutofit/>
          </a:bodyPr>
          <a:lstStyle/>
          <a:p>
            <a:r>
              <a:rPr lang="en-US" dirty="0"/>
              <a:t>Alignment using “</a:t>
            </a:r>
            <a:r>
              <a:rPr lang="en-US" dirty="0" err="1"/>
              <a:t>mem</a:t>
            </a:r>
            <a:r>
              <a:rPr lang="en-US" dirty="0"/>
              <a:t>”</a:t>
            </a: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a:latin typeface="Courier New"/>
                <a:cs typeface="Courier New"/>
              </a:rPr>
              <a:t>se.sam</a:t>
            </a:r>
            <a:endParaRPr lang="en-US" dirty="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pair1.fq pair2.fq &gt; </a:t>
            </a:r>
            <a:r>
              <a:rPr lang="en-US" dirty="0" err="1">
                <a:latin typeface="Courier New"/>
                <a:cs typeface="Courier New"/>
              </a:rPr>
              <a:t>pe.sam</a:t>
            </a:r>
            <a:endParaRPr lang="en-US" dirty="0">
              <a:latin typeface="Courier New"/>
              <a:cs typeface="Courier New"/>
            </a:endParaRPr>
          </a:p>
          <a:p>
            <a:pPr marL="0" indent="0">
              <a:buNone/>
            </a:pP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129192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a BWA sequence index database</a:t>
            </a:r>
          </a:p>
        </p:txBody>
      </p:sp>
      <p:sp>
        <p:nvSpPr>
          <p:cNvPr id="3" name="Content Placeholder 2"/>
          <p:cNvSpPr>
            <a:spLocks noGrp="1"/>
          </p:cNvSpPr>
          <p:nvPr>
            <p:ph idx="1"/>
          </p:nvPr>
        </p:nvSpPr>
        <p:spPr>
          <a:xfrm>
            <a:off x="1413933" y="1186485"/>
            <a:ext cx="5935134" cy="4926448"/>
          </a:xfrm>
        </p:spPr>
        <p:txBody>
          <a:bodyPr>
            <a:normAutofit/>
          </a:bodyPr>
          <a:lstStyle/>
          <a:p>
            <a:r>
              <a:rPr lang="en-US" dirty="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a:latin typeface="Courier New"/>
                <a:cs typeface="Courier New"/>
              </a:rPr>
              <a:t>ref.fa</a:t>
            </a:r>
            <a:endParaRPr lang="en-US" dirty="0">
              <a:latin typeface="Courier New"/>
              <a:cs typeface="Courier New"/>
            </a:endParaRPr>
          </a:p>
          <a:p>
            <a:pPr marL="0" indent="0">
              <a:buNone/>
            </a:pPr>
            <a:endParaRPr lang="en-US" dirty="0">
              <a:latin typeface="Courier New"/>
              <a:cs typeface="Courier New"/>
            </a:endParaRPr>
          </a:p>
          <a:p>
            <a:pPr marL="0" indent="0">
              <a:buNone/>
            </a:pPr>
            <a:r>
              <a:rPr lang="en-US" sz="2300" b="1" dirty="0">
                <a:cs typeface="Courier New"/>
              </a:rPr>
              <a:t>example</a:t>
            </a:r>
          </a:p>
          <a:p>
            <a:pPr marL="0" indent="0">
              <a:buNone/>
            </a:pPr>
            <a:r>
              <a:rPr lang="en-US" dirty="0" err="1">
                <a:latin typeface="Courier New"/>
                <a:cs typeface="Courier New"/>
              </a:rPr>
              <a:t>bwa</a:t>
            </a:r>
            <a:r>
              <a:rPr lang="en-US" dirty="0">
                <a:latin typeface="Courier New"/>
                <a:cs typeface="Courier New"/>
              </a:rPr>
              <a:t> 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dirty="0">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MG1655.fasta.sa</a:t>
            </a:r>
          </a:p>
        </p:txBody>
      </p:sp>
      <p:sp>
        <p:nvSpPr>
          <p:cNvPr id="4" name="Slide Number Placeholder 3"/>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40273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 - review</a:t>
            </a:r>
          </a:p>
        </p:txBody>
      </p:sp>
      <p:sp>
        <p:nvSpPr>
          <p:cNvPr id="3" name="Content Placeholder 2"/>
          <p:cNvSpPr>
            <a:spLocks noGrp="1"/>
          </p:cNvSpPr>
          <p:nvPr>
            <p:ph idx="1"/>
          </p:nvPr>
        </p:nvSpPr>
        <p:spPr>
          <a:xfrm>
            <a:off x="575733" y="1457416"/>
            <a:ext cx="8034868" cy="4774051"/>
          </a:xfrm>
        </p:spPr>
        <p:txBody>
          <a:bodyPr>
            <a:normAutofit/>
          </a:bodyPr>
          <a:lstStyle/>
          <a:p>
            <a:r>
              <a:rPr lang="en-US" dirty="0"/>
              <a:t>The local alignment algorithm, </a:t>
            </a:r>
            <a:r>
              <a:rPr lang="en-US" b="1" dirty="0"/>
              <a:t>Smith–Waterman algorithm</a:t>
            </a:r>
            <a:r>
              <a:rPr lang="en-US" dirty="0"/>
              <a:t>, ensures the best performance on accuracy and the most precise results with respect to its scoring scheme but it is very time-consuming.</a:t>
            </a:r>
          </a:p>
          <a:p>
            <a:endParaRPr lang="en-US" dirty="0"/>
          </a:p>
          <a:p>
            <a:r>
              <a:rPr lang="en-US" b="1" dirty="0"/>
              <a:t>BLAST</a:t>
            </a:r>
            <a:r>
              <a:rPr lang="en-US" dirty="0"/>
              <a:t> is a seed-extension algorithm for database searching.</a:t>
            </a:r>
          </a:p>
          <a:p>
            <a:pPr marL="685800" indent="-338138">
              <a:buFont typeface="+mj-lt"/>
              <a:buAutoNum type="arabicPeriod"/>
            </a:pPr>
            <a:r>
              <a:rPr lang="en-US" dirty="0"/>
              <a:t>Identify a match for the seed sequence</a:t>
            </a:r>
          </a:p>
          <a:p>
            <a:pPr marL="685800" indent="-338138">
              <a:buFont typeface="+mj-lt"/>
              <a:buAutoNum type="arabicPeriod"/>
            </a:pPr>
            <a:r>
              <a:rPr lang="en-US" dirty="0"/>
              <a:t>Extend match using a local alignment </a:t>
            </a:r>
          </a:p>
          <a:p>
            <a:endParaRPr lang="en-US" dirty="0"/>
          </a:p>
          <a:p>
            <a:r>
              <a:rPr lang="en-US" dirty="0"/>
              <a:t>However, BLAST is still not fast enough for efficient alignments of millions of NGS reads.</a:t>
            </a:r>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cxnSp>
        <p:nvCxnSpPr>
          <p:cNvPr id="5" name="Straight Connector 4"/>
          <p:cNvCxnSpPr/>
          <p:nvPr/>
        </p:nvCxnSpPr>
        <p:spPr>
          <a:xfrm>
            <a:off x="1481779" y="1688068"/>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2272268"/>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856468"/>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79" y="1478002"/>
            <a:ext cx="601021" cy="369332"/>
          </a:xfrm>
          <a:prstGeom prst="rect">
            <a:avLst/>
          </a:prstGeom>
          <a:noFill/>
        </p:spPr>
        <p:txBody>
          <a:bodyPr wrap="none" rtlCol="0">
            <a:spAutoFit/>
          </a:bodyPr>
          <a:lstStyle/>
          <a:p>
            <a:r>
              <a:rPr lang="en-US" dirty="0"/>
              <a:t>chr1</a:t>
            </a:r>
          </a:p>
        </p:txBody>
      </p:sp>
      <p:sp>
        <p:nvSpPr>
          <p:cNvPr id="11" name="TextBox 10"/>
          <p:cNvSpPr txBox="1"/>
          <p:nvPr/>
        </p:nvSpPr>
        <p:spPr>
          <a:xfrm>
            <a:off x="821379" y="2062202"/>
            <a:ext cx="601021" cy="369332"/>
          </a:xfrm>
          <a:prstGeom prst="rect">
            <a:avLst/>
          </a:prstGeom>
          <a:noFill/>
        </p:spPr>
        <p:txBody>
          <a:bodyPr wrap="none" rtlCol="0">
            <a:spAutoFit/>
          </a:bodyPr>
          <a:lstStyle/>
          <a:p>
            <a:r>
              <a:rPr lang="en-US" dirty="0"/>
              <a:t>chr2</a:t>
            </a:r>
          </a:p>
        </p:txBody>
      </p:sp>
      <p:sp>
        <p:nvSpPr>
          <p:cNvPr id="12" name="TextBox 11"/>
          <p:cNvSpPr txBox="1"/>
          <p:nvPr/>
        </p:nvSpPr>
        <p:spPr>
          <a:xfrm>
            <a:off x="821379" y="2659102"/>
            <a:ext cx="601021" cy="369332"/>
          </a:xfrm>
          <a:prstGeom prst="rect">
            <a:avLst/>
          </a:prstGeom>
          <a:noFill/>
        </p:spPr>
        <p:txBody>
          <a:bodyPr wrap="none" rtlCol="0">
            <a:spAutoFit/>
          </a:bodyPr>
          <a:lstStyle/>
          <a:p>
            <a:r>
              <a:rPr lang="en-US" dirty="0"/>
              <a:t>chr3</a:t>
            </a:r>
          </a:p>
        </p:txBody>
      </p:sp>
      <p:cxnSp>
        <p:nvCxnSpPr>
          <p:cNvPr id="15" name="Straight Connector 14"/>
          <p:cNvCxnSpPr/>
          <p:nvPr/>
        </p:nvCxnSpPr>
        <p:spPr>
          <a:xfrm>
            <a:off x="323470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20579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59" y="1847334"/>
            <a:ext cx="611841" cy="369332"/>
          </a:xfrm>
          <a:prstGeom prst="rect">
            <a:avLst/>
          </a:prstGeom>
          <a:noFill/>
        </p:spPr>
        <p:txBody>
          <a:bodyPr wrap="none" rtlCol="0">
            <a:spAutoFit/>
          </a:bodyPr>
          <a:lstStyle/>
          <a:p>
            <a:r>
              <a:rPr lang="en-US" dirty="0"/>
              <a:t>read</a:t>
            </a:r>
          </a:p>
        </p:txBody>
      </p:sp>
      <p:sp>
        <p:nvSpPr>
          <p:cNvPr id="25" name="TextBox 24"/>
          <p:cNvSpPr txBox="1"/>
          <p:nvPr/>
        </p:nvSpPr>
        <p:spPr>
          <a:xfrm>
            <a:off x="558800" y="3049790"/>
            <a:ext cx="7950200" cy="830997"/>
          </a:xfrm>
          <a:prstGeom prst="rect">
            <a:avLst/>
          </a:prstGeom>
          <a:noFill/>
        </p:spPr>
        <p:txBody>
          <a:bodyPr wrap="square" rtlCol="0">
            <a:spAutoFit/>
          </a:bodyPr>
          <a:lstStyle/>
          <a:p>
            <a:r>
              <a:rPr lang="en-US" sz="2400" dirty="0"/>
              <a:t>What parameters/items are needed to describe an alignment between a read and a reference?</a:t>
            </a:r>
          </a:p>
        </p:txBody>
      </p:sp>
      <p:sp>
        <p:nvSpPr>
          <p:cNvPr id="26" name="TextBox 25"/>
          <p:cNvSpPr txBox="1"/>
          <p:nvPr/>
        </p:nvSpPr>
        <p:spPr>
          <a:xfrm>
            <a:off x="558800" y="5157926"/>
            <a:ext cx="7950200" cy="830997"/>
          </a:xfrm>
          <a:prstGeom prst="rect">
            <a:avLst/>
          </a:prstGeom>
          <a:noFill/>
        </p:spPr>
        <p:txBody>
          <a:bodyPr wrap="square" rtlCol="0">
            <a:spAutoFit/>
          </a:bodyPr>
          <a:lstStyle/>
          <a:p>
            <a:r>
              <a:rPr lang="en-US" sz="2400" dirty="0"/>
              <a:t>And how about an alignment of a paired-end read to the reference?</a:t>
            </a:r>
          </a:p>
        </p:txBody>
      </p:sp>
      <p:cxnSp>
        <p:nvCxnSpPr>
          <p:cNvPr id="27" name="Straight Connector 26"/>
          <p:cNvCxnSpPr/>
          <p:nvPr/>
        </p:nvCxnSpPr>
        <p:spPr>
          <a:xfrm flipV="1">
            <a:off x="1323029" y="4835036"/>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29" y="4627602"/>
            <a:ext cx="601021" cy="369332"/>
          </a:xfrm>
          <a:prstGeom prst="rect">
            <a:avLst/>
          </a:prstGeom>
          <a:noFill/>
        </p:spPr>
        <p:txBody>
          <a:bodyPr wrap="none" rtlCol="0">
            <a:spAutoFit/>
          </a:bodyPr>
          <a:lstStyle/>
          <a:p>
            <a:r>
              <a:rPr lang="en-US" dirty="0"/>
              <a:t>chr2</a:t>
            </a:r>
          </a:p>
        </p:txBody>
      </p:sp>
      <p:cxnSp>
        <p:nvCxnSpPr>
          <p:cNvPr id="29" name="Straight Connector 28"/>
          <p:cNvCxnSpPr/>
          <p:nvPr/>
        </p:nvCxnSpPr>
        <p:spPr>
          <a:xfrm>
            <a:off x="30759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09" y="4412734"/>
            <a:ext cx="728835" cy="369332"/>
          </a:xfrm>
          <a:prstGeom prst="rect">
            <a:avLst/>
          </a:prstGeom>
          <a:noFill/>
        </p:spPr>
        <p:txBody>
          <a:bodyPr wrap="none" rtlCol="0">
            <a:spAutoFit/>
          </a:bodyPr>
          <a:lstStyle/>
          <a:p>
            <a:r>
              <a:rPr lang="en-US" dirty="0"/>
              <a:t>read1</a:t>
            </a:r>
          </a:p>
        </p:txBody>
      </p:sp>
      <p:cxnSp>
        <p:nvCxnSpPr>
          <p:cNvPr id="39" name="Straight Connector 38"/>
          <p:cNvCxnSpPr/>
          <p:nvPr/>
        </p:nvCxnSpPr>
        <p:spPr>
          <a:xfrm>
            <a:off x="44475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0" y="4418568"/>
            <a:ext cx="728835" cy="369332"/>
          </a:xfrm>
          <a:prstGeom prst="rect">
            <a:avLst/>
          </a:prstGeom>
          <a:noFill/>
        </p:spPr>
        <p:txBody>
          <a:bodyPr wrap="none" rtlCol="0">
            <a:spAutoFit/>
          </a:bodyPr>
          <a:lstStyle/>
          <a:p>
            <a:r>
              <a:rPr lang="en-US" dirty="0"/>
              <a:t>read2</a:t>
            </a:r>
          </a:p>
        </p:txBody>
      </p:sp>
      <p:sp>
        <p:nvSpPr>
          <p:cNvPr id="51" name="Slide Number Placeholder 50"/>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4028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format: SAM</a:t>
            </a:r>
          </a:p>
        </p:txBody>
      </p:sp>
      <p:sp>
        <p:nvSpPr>
          <p:cNvPr id="3" name="Content Placeholder 2"/>
          <p:cNvSpPr>
            <a:spLocks noGrp="1"/>
          </p:cNvSpPr>
          <p:nvPr>
            <p:ph idx="1"/>
          </p:nvPr>
        </p:nvSpPr>
        <p:spPr>
          <a:xfrm>
            <a:off x="457200" y="1198609"/>
            <a:ext cx="8094133" cy="4554491"/>
          </a:xfrm>
        </p:spPr>
        <p:txBody>
          <a:bodyPr>
            <a:normAutofit/>
          </a:bodyPr>
          <a:lstStyle/>
          <a:p>
            <a:r>
              <a:rPr lang="en-US" b="1" dirty="0"/>
              <a:t>SAM</a:t>
            </a:r>
            <a:r>
              <a:rPr lang="en-US" dirty="0"/>
              <a:t> stands for </a:t>
            </a:r>
            <a:r>
              <a:rPr lang="en-US" b="1" u="sng" dirty="0"/>
              <a:t>S</a:t>
            </a:r>
            <a:r>
              <a:rPr lang="en-US" dirty="0"/>
              <a:t>equence </a:t>
            </a:r>
            <a:r>
              <a:rPr lang="en-US" b="1" u="sng" dirty="0"/>
              <a:t>A</a:t>
            </a:r>
            <a:r>
              <a:rPr lang="en-US" dirty="0"/>
              <a:t>lignment/</a:t>
            </a:r>
            <a:r>
              <a:rPr lang="en-US" b="1" u="sng" dirty="0"/>
              <a:t>M</a:t>
            </a:r>
            <a:r>
              <a:rPr lang="en-US" dirty="0"/>
              <a:t>ap format.</a:t>
            </a:r>
          </a:p>
          <a:p>
            <a:endParaRPr lang="en-US" dirty="0"/>
          </a:p>
          <a:p>
            <a:r>
              <a:rPr lang="en-US" dirty="0"/>
              <a:t>The Sequence Alignment/Map (SAM) format is a generic alignment format for storing read alignments against reference sequences.</a:t>
            </a:r>
          </a:p>
          <a:p>
            <a:endParaRPr lang="en-US" dirty="0"/>
          </a:p>
          <a:p>
            <a:r>
              <a:rPr lang="en-US" dirty="0"/>
              <a:t>The SAM/BAM format, together with </a:t>
            </a:r>
            <a:r>
              <a:rPr lang="en-US" b="1" dirty="0" err="1"/>
              <a:t>SAMtools</a:t>
            </a:r>
            <a:r>
              <a:rPr lang="en-US" dirty="0"/>
              <a:t>, enables a generic and modular approach to the analysis of genomic sequencing data.</a:t>
            </a:r>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18849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SAM/BAM format and </a:t>
            </a:r>
            <a:r>
              <a:rPr lang="en-US" dirty="0" err="1"/>
              <a:t>samtools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22</a:t>
            </a:fld>
            <a:endParaRPr lang="en-US"/>
          </a:p>
        </p:txBody>
      </p:sp>
      <p:pic>
        <p:nvPicPr>
          <p:cNvPr id="5" name="Picture 4" descr="Screenshot 2019-02-17 12.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63" y="958372"/>
            <a:ext cx="7611473" cy="1871571"/>
          </a:xfrm>
          <a:prstGeom prst="rect">
            <a:avLst/>
          </a:prstGeom>
        </p:spPr>
      </p:pic>
      <p:pic>
        <p:nvPicPr>
          <p:cNvPr id="6" name="Picture 5" descr="Screenshot 2019-02-17 12.2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9943"/>
            <a:ext cx="9144000" cy="3597003"/>
          </a:xfrm>
          <a:prstGeom prst="rect">
            <a:avLst/>
          </a:prstGeom>
        </p:spPr>
      </p:pic>
      <p:sp>
        <p:nvSpPr>
          <p:cNvPr id="3" name="TextBox 2">
            <a:extLst>
              <a:ext uri="{FF2B5EF4-FFF2-40B4-BE49-F238E27FC236}">
                <a16:creationId xmlns:a16="http://schemas.microsoft.com/office/drawing/2014/main" id="{E5995916-159C-E032-42DB-3318F00B0AFA}"/>
              </a:ext>
            </a:extLst>
          </p:cNvPr>
          <p:cNvSpPr txBox="1"/>
          <p:nvPr/>
        </p:nvSpPr>
        <p:spPr>
          <a:xfrm>
            <a:off x="5364480" y="1473799"/>
            <a:ext cx="704039" cy="707886"/>
          </a:xfrm>
          <a:prstGeom prst="rect">
            <a:avLst/>
          </a:prstGeom>
          <a:solidFill>
            <a:schemeClr val="bg1"/>
          </a:solidFill>
        </p:spPr>
        <p:txBody>
          <a:bodyPr wrap="none" rtlCol="0">
            <a:spAutoFit/>
          </a:bodyPr>
          <a:lstStyle/>
          <a:p>
            <a:r>
              <a:rPr lang="en-US" sz="4000" b="1" dirty="0">
                <a:solidFill>
                  <a:srgbClr val="FF0000"/>
                </a:solidFill>
              </a:rPr>
              <a:t>15</a:t>
            </a:r>
          </a:p>
        </p:txBody>
      </p:sp>
    </p:spTree>
    <p:extLst>
      <p:ext uri="{BB962C8B-B14F-4D97-AF65-F5344CB8AC3E}">
        <p14:creationId xmlns:p14="http://schemas.microsoft.com/office/powerpoint/2010/main" val="195539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3901-91C4-AF40-81B3-A7982A99F371}"/>
              </a:ext>
            </a:extLst>
          </p:cNvPr>
          <p:cNvSpPr>
            <a:spLocks noGrp="1"/>
          </p:cNvSpPr>
          <p:nvPr>
            <p:ph type="title"/>
          </p:nvPr>
        </p:nvSpPr>
        <p:spPr/>
        <p:txBody>
          <a:bodyPr/>
          <a:lstStyle/>
          <a:p>
            <a:r>
              <a:rPr lang="en-US" dirty="0"/>
              <a:t>Examples of SAM alignments</a:t>
            </a:r>
          </a:p>
        </p:txBody>
      </p:sp>
      <p:sp>
        <p:nvSpPr>
          <p:cNvPr id="3" name="Content Placeholder 2">
            <a:extLst>
              <a:ext uri="{FF2B5EF4-FFF2-40B4-BE49-F238E27FC236}">
                <a16:creationId xmlns:a16="http://schemas.microsoft.com/office/drawing/2014/main" id="{CF0FC7A3-40FE-3946-863E-ABC33E0CB5CC}"/>
              </a:ext>
            </a:extLst>
          </p:cNvPr>
          <p:cNvSpPr>
            <a:spLocks noGrp="1"/>
          </p:cNvSpPr>
          <p:nvPr>
            <p:ph idx="1"/>
          </p:nvPr>
        </p:nvSpPr>
        <p:spPr>
          <a:xfrm>
            <a:off x="457200" y="1249143"/>
            <a:ext cx="8229600" cy="4741288"/>
          </a:xfrm>
        </p:spPr>
        <p:txBody>
          <a:bodyPr>
            <a:normAutofit fontScale="70000" lnSpcReduction="20000"/>
          </a:bodyPr>
          <a:lstStyle/>
          <a:p>
            <a:pPr marL="0" indent="0">
              <a:buNone/>
            </a:pPr>
            <a:r>
              <a:rPr lang="en-US" dirty="0">
                <a:solidFill>
                  <a:schemeClr val="accent6">
                    <a:lumMod val="75000"/>
                  </a:schemeClr>
                </a:solidFill>
              </a:rPr>
              <a:t>@SQ SN:1 LN:307041717</a:t>
            </a:r>
          </a:p>
          <a:p>
            <a:pPr marL="0" indent="0">
              <a:buNone/>
            </a:pPr>
            <a:r>
              <a:rPr lang="en-US" dirty="0">
                <a:solidFill>
                  <a:schemeClr val="accent6">
                    <a:lumMod val="75000"/>
                  </a:schemeClr>
                </a:solidFill>
              </a:rPr>
              <a:t>@SQ SN:2 LN:244442276</a:t>
            </a:r>
          </a:p>
          <a:p>
            <a:pPr marL="0" indent="0">
              <a:buNone/>
            </a:pPr>
            <a:r>
              <a:rPr lang="en-US" dirty="0">
                <a:solidFill>
                  <a:schemeClr val="accent6">
                    <a:lumMod val="75000"/>
                  </a:schemeClr>
                </a:solidFill>
              </a:rPr>
              <a:t>…</a:t>
            </a:r>
          </a:p>
          <a:p>
            <a:pPr marL="0" indent="0">
              <a:buNone/>
            </a:pPr>
            <a:r>
              <a:rPr lang="en-US" dirty="0">
                <a:solidFill>
                  <a:schemeClr val="accent4">
                    <a:lumMod val="75000"/>
                  </a:schemeClr>
                </a:solidFill>
              </a:rPr>
              <a:t>HISEQ:446:C9KP3ANXX:3:1102:8028:81847 99 1 162 40 63M1I61M = 285 234 AATGGTCGTTCATGGCTATTTTCGACAAAAATGGGGGTTGTGTGGCAATTGATCATCGACCAGAAGCTCATACACCTCACCCCACATATGTTTCCTTGCCATAGATCACATTCTTGGATTTCTGG BBCBBGDEGGGGGG&gt;FGGGGGGGGGFGGGGGEGEGGG9C&lt;FGGGDGBGGGGGGGFG&gt;@GGGDGGGGC@GDGGGG0CG&gt;GBG0&lt;CCGGGGGFGGGCFGC0CCGGGG=8800:8@CDD/88@C8DDG NM:i:2 MD:Z:46C77 AS:i:112 XS:i:112 RG:Z:A188-1</a:t>
            </a:r>
          </a:p>
          <a:p>
            <a:pPr marL="0" indent="0">
              <a:buNone/>
            </a:pPr>
            <a:r>
              <a:rPr lang="en-US" dirty="0">
                <a:solidFill>
                  <a:schemeClr val="tx1">
                    <a:lumMod val="50000"/>
                    <a:lumOff val="50000"/>
                  </a:schemeClr>
                </a:solidFill>
              </a:rPr>
              <a:t>HISEQ:446:C9KP3ANXX:3:1305:17136:31643 99 1 205 40 20M1I104M = 379 252 GGCCACTGATCATCGACCAGAAGCTCATACACCTCACCCCACATATGTTTCCTTGCCATAGATCACATTCTTGGATTTCTGGTGGAGACCATTTCTTGGTCAAAAATCCGTAGGTGTTAGCCTTC CCCCCGGGGGGGGGGGGGGGGGGGGGGGGGGGGGGGGGGGGGGGGGGGGGGGGGGGGGGGGGGGGGGGGGGGGGGGGGGGGCFF/::FGGGGG00&gt;0FGGGGGGFBFGBCGGD&lt;F&gt;FGGEG=G88 NM:i:2 MD:Z:5T118 AS:i:112 XS:i:112 RG:Z:A188-1</a:t>
            </a:r>
          </a:p>
          <a:p>
            <a:pPr marL="0" indent="0">
              <a:buNone/>
            </a:pPr>
            <a:r>
              <a:rPr lang="en-US" dirty="0">
                <a:solidFill>
                  <a:schemeClr val="accent2">
                    <a:lumMod val="75000"/>
                  </a:schemeClr>
                </a:solidFill>
              </a:rPr>
              <a:t>HISEQ:446:C9KP3ANXX:3:1202:12503:18962 163 1 464 40 125M = 586 247 GTGGAGACCATTTCTTGGTCAAAAATCCGTAGGTGCTAGCCTTCGGTATTATTGAAAATGGTCGTTCATGGCTATTTTCGACAAAATGGGGGTTGGGTGGCAATTGATCATCGACCAGAGGCTCA BBCCCGGGGGGGGGGGGGGGGGGGGGGGGGGGGGGGGGGGGGGGGGGGGGGGGGGGGGGGGGGGGGGGCGFBDF&gt;11&lt;&lt;E0/=C0:00=DGG&lt;.&lt;.;CCCBG@0FF=F86EDDDDCG&lt;DD@B668 NM:i:3 MD:Z:35T59T5C23 AS:i:110 XS:i:115 RG:Z:A188-1</a:t>
            </a:r>
          </a:p>
          <a:p>
            <a:pPr marL="0" indent="0">
              <a:buNone/>
            </a:pPr>
            <a:endParaRPr lang="en-US" dirty="0"/>
          </a:p>
        </p:txBody>
      </p:sp>
      <p:sp>
        <p:nvSpPr>
          <p:cNvPr id="4" name="Slide Number Placeholder 3">
            <a:extLst>
              <a:ext uri="{FF2B5EF4-FFF2-40B4-BE49-F238E27FC236}">
                <a16:creationId xmlns:a16="http://schemas.microsoft.com/office/drawing/2014/main" id="{B70038D8-57FB-3543-B829-21E82F1A79E0}"/>
              </a:ext>
            </a:extLst>
          </p:cNvPr>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1192871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section 1: headers</a:t>
            </a:r>
          </a:p>
        </p:txBody>
      </p:sp>
      <p:sp>
        <p:nvSpPr>
          <p:cNvPr id="3" name="Content Placeholder 2"/>
          <p:cNvSpPr>
            <a:spLocks noGrp="1"/>
          </p:cNvSpPr>
          <p:nvPr>
            <p:ph idx="1"/>
          </p:nvPr>
        </p:nvSpPr>
        <p:spPr>
          <a:xfrm>
            <a:off x="516835" y="1444694"/>
            <a:ext cx="8229600" cy="4131157"/>
          </a:xfrm>
        </p:spPr>
        <p:txBody>
          <a:bodyPr>
            <a:noAutofit/>
          </a:bodyPr>
          <a:lstStyle/>
          <a:p>
            <a:pPr marL="0" indent="0">
              <a:buNone/>
            </a:pPr>
            <a:r>
              <a:rPr lang="en-US" sz="2800" dirty="0"/>
              <a:t>In the header section, the line starts with ‘@’</a:t>
            </a:r>
          </a:p>
          <a:p>
            <a:pPr marL="0" indent="0">
              <a:buNone/>
            </a:pPr>
            <a:endParaRPr lang="en-US" sz="2800" dirty="0"/>
          </a:p>
          <a:p>
            <a:r>
              <a:rPr lang="en-US" sz="2800" dirty="0"/>
              <a:t>@SQ Reference sequence dictionary.</a:t>
            </a:r>
          </a:p>
          <a:p>
            <a:r>
              <a:rPr lang="en-US" sz="2800" dirty="0"/>
              <a:t>@RG Read group.</a:t>
            </a:r>
          </a:p>
          <a:p>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24</a:t>
            </a:fld>
            <a:endParaRPr lang="en-US"/>
          </a:p>
        </p:txBody>
      </p:sp>
      <p:sp>
        <p:nvSpPr>
          <p:cNvPr id="5" name="Rectangle 4">
            <a:extLst>
              <a:ext uri="{FF2B5EF4-FFF2-40B4-BE49-F238E27FC236}">
                <a16:creationId xmlns:a16="http://schemas.microsoft.com/office/drawing/2014/main" id="{328F36B7-B70D-6543-AB75-26111DB14B81}"/>
              </a:ext>
            </a:extLst>
          </p:cNvPr>
          <p:cNvSpPr/>
          <p:nvPr/>
        </p:nvSpPr>
        <p:spPr>
          <a:xfrm>
            <a:off x="2486024" y="4477435"/>
            <a:ext cx="4572000" cy="830997"/>
          </a:xfrm>
          <a:prstGeom prst="rect">
            <a:avLst/>
          </a:prstGeom>
        </p:spPr>
        <p:txBody>
          <a:bodyPr>
            <a:spAutoFit/>
          </a:bodyPr>
          <a:lstStyle/>
          <a:p>
            <a:r>
              <a:rPr lang="en-US" sz="2400" dirty="0">
                <a:solidFill>
                  <a:schemeClr val="accent6">
                    <a:lumMod val="75000"/>
                  </a:schemeClr>
                </a:solidFill>
              </a:rPr>
              <a:t>@SQ SN:1 LN:307041717</a:t>
            </a:r>
          </a:p>
          <a:p>
            <a:r>
              <a:rPr lang="en-US" sz="2400" dirty="0">
                <a:solidFill>
                  <a:schemeClr val="accent6">
                    <a:lumMod val="75000"/>
                  </a:schemeClr>
                </a:solidFill>
              </a:rPr>
              <a:t>@SQ SN:2 LN:244442276</a:t>
            </a:r>
          </a:p>
        </p:txBody>
      </p:sp>
    </p:spTree>
    <p:extLst>
      <p:ext uri="{BB962C8B-B14F-4D97-AF65-F5344CB8AC3E}">
        <p14:creationId xmlns:p14="http://schemas.microsoft.com/office/powerpoint/2010/main" val="428105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 section 2: the alignment section</a:t>
            </a:r>
          </a:p>
        </p:txBody>
      </p:sp>
      <p:sp>
        <p:nvSpPr>
          <p:cNvPr id="6" name="Oval 5"/>
          <p:cNvSpPr/>
          <p:nvPr/>
        </p:nvSpPr>
        <p:spPr>
          <a:xfrm>
            <a:off x="1909232" y="3509424"/>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9232" y="436458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09232" y="4660920"/>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16022084"/>
              </p:ext>
            </p:extLst>
          </p:nvPr>
        </p:nvGraphicFramePr>
        <p:xfrm>
          <a:off x="340781" y="2767728"/>
          <a:ext cx="6601883" cy="3611577"/>
        </p:xfrm>
        <a:graphic>
          <a:graphicData uri="http://schemas.openxmlformats.org/drawingml/2006/table">
            <a:tbl>
              <a:tblPr/>
              <a:tblGrid>
                <a:gridCol w="761075">
                  <a:extLst>
                    <a:ext uri="{9D8B030D-6E8A-4147-A177-3AD203B41FA5}">
                      <a16:colId xmlns:a16="http://schemas.microsoft.com/office/drawing/2014/main" val="20000"/>
                    </a:ext>
                  </a:extLst>
                </a:gridCol>
                <a:gridCol w="938069">
                  <a:extLst>
                    <a:ext uri="{9D8B030D-6E8A-4147-A177-3AD203B41FA5}">
                      <a16:colId xmlns:a16="http://schemas.microsoft.com/office/drawing/2014/main" val="20001"/>
                    </a:ext>
                  </a:extLst>
                </a:gridCol>
                <a:gridCol w="4902739">
                  <a:extLst>
                    <a:ext uri="{9D8B030D-6E8A-4147-A177-3AD203B41FA5}">
                      <a16:colId xmlns:a16="http://schemas.microsoft.com/office/drawing/2014/main" val="20002"/>
                    </a:ext>
                  </a:extLst>
                </a:gridCol>
              </a:tblGrid>
              <a:tr h="351375">
                <a:tc>
                  <a:txBody>
                    <a:bodyPr/>
                    <a:lstStyle/>
                    <a:p>
                      <a:pPr algn="ctr" fontAlgn="b"/>
                      <a:r>
                        <a:rPr lang="en-US" sz="16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6382">
                <a:tc>
                  <a:txBody>
                    <a:bodyPr/>
                    <a:lstStyle/>
                    <a:p>
                      <a:pPr algn="ctr" fontAlgn="b"/>
                      <a:r>
                        <a:rPr lang="en-US" sz="16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6382">
                <a:tc>
                  <a:txBody>
                    <a:bodyPr/>
                    <a:lstStyle/>
                    <a:p>
                      <a:pPr algn="ctr" fontAlgn="b"/>
                      <a:r>
                        <a:rPr lang="en-US" sz="16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6382">
                <a:tc>
                  <a:txBody>
                    <a:bodyPr/>
                    <a:lstStyle/>
                    <a:p>
                      <a:pPr algn="ctr" fontAlgn="b"/>
                      <a:r>
                        <a:rPr lang="en-US" sz="16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6382">
                <a:tc>
                  <a:txBody>
                    <a:bodyPr/>
                    <a:lstStyle/>
                    <a:p>
                      <a:pPr algn="ctr" fontAlgn="b"/>
                      <a:r>
                        <a:rPr lang="en-US" sz="16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a:t>
                      </a:r>
                      <a:r>
                        <a:rPr lang="en-US" sz="1600" b="0" i="0" u="none" strike="noStrike" dirty="0" err="1">
                          <a:solidFill>
                            <a:srgbClr val="000000"/>
                          </a:solidFill>
                          <a:effectLst/>
                          <a:latin typeface="Calibri"/>
                        </a:rPr>
                        <a:t>POSition</a:t>
                      </a:r>
                      <a:r>
                        <a:rPr lang="en-US" sz="16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6382">
                <a:tc>
                  <a:txBody>
                    <a:bodyPr/>
                    <a:lstStyle/>
                    <a:p>
                      <a:pPr algn="ctr" fontAlgn="b"/>
                      <a:r>
                        <a:rPr lang="en-US" sz="16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err="1">
                          <a:solidFill>
                            <a:srgbClr val="000000"/>
                          </a:solidFill>
                          <a:effectLst/>
                          <a:latin typeface="Calibri"/>
                        </a:rPr>
                        <a:t>MAPping</a:t>
                      </a:r>
                      <a:r>
                        <a:rPr lang="en-US" sz="1600" b="0" i="0" u="none" strike="noStrike" dirty="0">
                          <a:solidFill>
                            <a:srgbClr val="000000"/>
                          </a:solidFill>
                          <a:effectLst/>
                          <a:latin typeface="Calibri"/>
                        </a:rPr>
                        <a:t> Quality (</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6382">
                <a:tc>
                  <a:txBody>
                    <a:bodyPr/>
                    <a:lstStyle/>
                    <a:p>
                      <a:pPr algn="ctr" fontAlgn="b"/>
                      <a:r>
                        <a:rPr lang="en-US" sz="16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6382">
                <a:tc>
                  <a:txBody>
                    <a:bodyPr/>
                    <a:lstStyle/>
                    <a:p>
                      <a:pPr algn="ctr" fontAlgn="b"/>
                      <a:r>
                        <a:rPr lang="en-US" sz="16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Mate Reference </a:t>
                      </a:r>
                      <a:r>
                        <a:rPr lang="en-US" sz="1600" b="0" i="0" u="none" strike="noStrike" dirty="0" err="1">
                          <a:solidFill>
                            <a:srgbClr val="000000"/>
                          </a:solidFill>
                          <a:effectLst/>
                          <a:latin typeface="Calibri"/>
                        </a:rPr>
                        <a:t>NaMe</a:t>
                      </a:r>
                      <a:r>
                        <a:rPr lang="en-US" sz="16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6382">
                <a:tc>
                  <a:txBody>
                    <a:bodyPr/>
                    <a:lstStyle/>
                    <a:p>
                      <a:pPr algn="ctr" fontAlgn="b"/>
                      <a:r>
                        <a:rPr lang="en-US" sz="16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Mate </a:t>
                      </a:r>
                      <a:r>
                        <a:rPr lang="en-US" sz="1600" b="0" i="0" u="none" strike="noStrike" dirty="0" err="1">
                          <a:solidFill>
                            <a:srgbClr val="000000"/>
                          </a:solidFill>
                          <a:effectLst/>
                          <a:latin typeface="Calibri"/>
                        </a:rPr>
                        <a:t>POSition</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6382">
                <a:tc>
                  <a:txBody>
                    <a:bodyPr/>
                    <a:lstStyle/>
                    <a:p>
                      <a:pPr algn="ctr" fontAlgn="b"/>
                      <a:r>
                        <a:rPr lang="en-US" sz="16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6382">
                <a:tc>
                  <a:txBody>
                    <a:bodyPr/>
                    <a:lstStyle/>
                    <a:p>
                      <a:pPr algn="ctr" fontAlgn="b"/>
                      <a:r>
                        <a:rPr lang="en-US" sz="16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SEQuence</a:t>
                      </a:r>
                      <a:r>
                        <a:rPr lang="en-US" sz="16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6382">
                <a:tc>
                  <a:txBody>
                    <a:bodyPr/>
                    <a:lstStyle/>
                    <a:p>
                      <a:pPr algn="ctr" fontAlgn="b"/>
                      <a:r>
                        <a:rPr lang="en-US" sz="16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QUALity</a:t>
                      </a:r>
                      <a:r>
                        <a:rPr lang="en-US" sz="1600" b="0" i="0" u="none" strike="noStrike" dirty="0">
                          <a:solidFill>
                            <a:srgbClr val="000000"/>
                          </a:solidFill>
                          <a:effectLst/>
                          <a:latin typeface="Calibri"/>
                        </a:rPr>
                        <a:t> (ASCII-33=</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extBox 3"/>
          <p:cNvSpPr txBox="1"/>
          <p:nvPr/>
        </p:nvSpPr>
        <p:spPr>
          <a:xfrm>
            <a:off x="457200" y="1109141"/>
            <a:ext cx="8102601" cy="830997"/>
          </a:xfrm>
          <a:prstGeom prst="rect">
            <a:avLst/>
          </a:prstGeom>
          <a:noFill/>
        </p:spPr>
        <p:txBody>
          <a:bodyPr wrap="square" rtlCol="0">
            <a:spAutoFit/>
          </a:bodyPr>
          <a:lstStyle/>
          <a:p>
            <a:r>
              <a:rPr lang="en-US" sz="2400" dirty="0"/>
              <a:t>In SAM, each alignment line has 11 mandatory fields and a variable number of optional fields.</a:t>
            </a:r>
          </a:p>
        </p:txBody>
      </p:sp>
      <p:sp>
        <p:nvSpPr>
          <p:cNvPr id="9" name="Rectangle 8"/>
          <p:cNvSpPr/>
          <p:nvPr/>
        </p:nvSpPr>
        <p:spPr>
          <a:xfrm>
            <a:off x="389464" y="1957072"/>
            <a:ext cx="8382000" cy="707886"/>
          </a:xfrm>
          <a:prstGeom prst="rect">
            <a:avLst/>
          </a:prstGeom>
        </p:spPr>
        <p:txBody>
          <a:bodyPr wrap="square">
            <a:spAutoFit/>
          </a:bodyPr>
          <a:lstStyle/>
          <a:p>
            <a:r>
              <a:rPr lang="en-US" sz="1000" dirty="0">
                <a:highlight>
                  <a:srgbClr val="FFFF00"/>
                </a:highlight>
                <a:latin typeface="Courier"/>
                <a:cs typeface="Courier"/>
              </a:rPr>
              <a:t>EAS600_70:5:1:3215:930	99	REF	2767401	60	100M	=	2767797	498	NTGATATTAACTTGTCCAATATGATCAAATAGCATTAACCCCCCCTCACAACGTCCTGCATAGGGAACACGTTTTCCCCTGTGCACCCACGACTAAATTT	!++*+87777@@@@@@@@@@@@@@@@@@@@&lt;::&lt;&lt;99989::32222298&amp;)--28888589179@@@@@##############################</a:t>
            </a:r>
            <a:r>
              <a:rPr lang="en-US" sz="1000" dirty="0">
                <a:latin typeface="Courier"/>
                <a:cs typeface="Courier"/>
              </a:rPr>
              <a:t>	</a:t>
            </a:r>
            <a:r>
              <a:rPr lang="en-US" sz="1000" dirty="0">
                <a:solidFill>
                  <a:schemeClr val="bg1">
                    <a:lumMod val="65000"/>
                  </a:schemeClr>
                </a:solidFill>
                <a:latin typeface="Courier"/>
                <a:cs typeface="Courier"/>
              </a:rPr>
              <a:t>NM:i:1	MD:Z:0A99	AS:i:99	XS:i:0</a:t>
            </a:r>
          </a:p>
        </p:txBody>
      </p:sp>
      <p:sp>
        <p:nvSpPr>
          <p:cNvPr id="10" name="TextBox 9"/>
          <p:cNvSpPr txBox="1"/>
          <p:nvPr/>
        </p:nvSpPr>
        <p:spPr>
          <a:xfrm>
            <a:off x="6942664" y="3072540"/>
            <a:ext cx="2216322" cy="3318430"/>
          </a:xfrm>
          <a:prstGeom prst="rect">
            <a:avLst/>
          </a:prstGeom>
          <a:noFill/>
        </p:spPr>
        <p:txBody>
          <a:bodyPr wrap="none" rtlCol="0">
            <a:spAutoFit/>
          </a:bodyPr>
          <a:lstStyle/>
          <a:p>
            <a:pPr algn="dist">
              <a:lnSpc>
                <a:spcPts val="2300"/>
              </a:lnSpc>
            </a:pPr>
            <a:r>
              <a:rPr lang="en-US" sz="1200" dirty="0">
                <a:latin typeface="Courier"/>
                <a:cs typeface="Courier"/>
              </a:rPr>
              <a:t>EAS600_70:5:1:3215:930</a:t>
            </a:r>
          </a:p>
          <a:p>
            <a:pPr algn="dist">
              <a:lnSpc>
                <a:spcPts val="2300"/>
              </a:lnSpc>
            </a:pPr>
            <a:r>
              <a:rPr lang="en-US" sz="1200" dirty="0">
                <a:latin typeface="Courier"/>
                <a:cs typeface="Courier"/>
              </a:rPr>
              <a:t>99</a:t>
            </a:r>
          </a:p>
          <a:p>
            <a:pPr algn="dist">
              <a:lnSpc>
                <a:spcPts val="2300"/>
              </a:lnSpc>
            </a:pPr>
            <a:r>
              <a:rPr lang="en-US" sz="1200" dirty="0">
                <a:latin typeface="Courier"/>
                <a:cs typeface="Courier"/>
              </a:rPr>
              <a:t>REF</a:t>
            </a:r>
          </a:p>
          <a:p>
            <a:pPr algn="dist">
              <a:lnSpc>
                <a:spcPts val="2300"/>
              </a:lnSpc>
            </a:pPr>
            <a:r>
              <a:rPr lang="en-US" sz="1200" dirty="0">
                <a:latin typeface="Courier"/>
                <a:cs typeface="Courier"/>
              </a:rPr>
              <a:t>2767401</a:t>
            </a:r>
          </a:p>
          <a:p>
            <a:pPr algn="dist">
              <a:lnSpc>
                <a:spcPts val="2300"/>
              </a:lnSpc>
            </a:pPr>
            <a:r>
              <a:rPr lang="en-US" sz="1200" dirty="0">
                <a:latin typeface="Courier"/>
                <a:cs typeface="Courier"/>
              </a:rPr>
              <a:t>60</a:t>
            </a:r>
          </a:p>
          <a:p>
            <a:pPr algn="dist">
              <a:lnSpc>
                <a:spcPts val="2300"/>
              </a:lnSpc>
            </a:pPr>
            <a:r>
              <a:rPr lang="en-US" sz="1200" dirty="0">
                <a:latin typeface="Courier"/>
                <a:cs typeface="Courier"/>
              </a:rPr>
              <a:t>100M</a:t>
            </a:r>
          </a:p>
          <a:p>
            <a:pPr algn="dist">
              <a:lnSpc>
                <a:spcPts val="2300"/>
              </a:lnSpc>
            </a:pPr>
            <a:r>
              <a:rPr lang="en-US" sz="1200" dirty="0">
                <a:latin typeface="Courier"/>
                <a:cs typeface="Courier"/>
              </a:rPr>
              <a:t>=</a:t>
            </a:r>
          </a:p>
          <a:p>
            <a:pPr algn="dist">
              <a:lnSpc>
                <a:spcPts val="2300"/>
              </a:lnSpc>
            </a:pPr>
            <a:r>
              <a:rPr lang="en-US" sz="1200" dirty="0">
                <a:latin typeface="Courier"/>
                <a:cs typeface="Courier"/>
              </a:rPr>
              <a:t>2767797</a:t>
            </a:r>
          </a:p>
          <a:p>
            <a:pPr algn="dist">
              <a:lnSpc>
                <a:spcPts val="2300"/>
              </a:lnSpc>
            </a:pPr>
            <a:r>
              <a:rPr lang="en-US" sz="1200" dirty="0">
                <a:latin typeface="Courier"/>
                <a:cs typeface="Courier"/>
              </a:rPr>
              <a:t>498</a:t>
            </a:r>
          </a:p>
          <a:p>
            <a:pPr algn="dist">
              <a:lnSpc>
                <a:spcPts val="2300"/>
              </a:lnSpc>
            </a:pPr>
            <a:r>
              <a:rPr lang="en-US" sz="1200" dirty="0">
                <a:latin typeface="Courier"/>
                <a:cs typeface="Courier"/>
              </a:rPr>
              <a:t>NTGATA…</a:t>
            </a:r>
          </a:p>
          <a:p>
            <a:pPr algn="dist">
              <a:lnSpc>
                <a:spcPts val="2300"/>
              </a:lnSpc>
            </a:pPr>
            <a:r>
              <a:rPr lang="en-US" sz="1200" dirty="0">
                <a:latin typeface="Courier"/>
                <a:cs typeface="Courier"/>
              </a:rPr>
              <a:t>!++*+8…</a:t>
            </a:r>
            <a:endParaRPr lang="en-US" sz="1200" dirty="0"/>
          </a:p>
        </p:txBody>
      </p:sp>
      <p:sp>
        <p:nvSpPr>
          <p:cNvPr id="11" name="TextBox 10"/>
          <p:cNvSpPr txBox="1"/>
          <p:nvPr/>
        </p:nvSpPr>
        <p:spPr>
          <a:xfrm>
            <a:off x="340781" y="6420932"/>
            <a:ext cx="1426292" cy="369332"/>
          </a:xfrm>
          <a:prstGeom prst="rect">
            <a:avLst/>
          </a:prstGeom>
          <a:noFill/>
        </p:spPr>
        <p:txBody>
          <a:bodyPr wrap="none" rtlCol="0">
            <a:spAutoFit/>
          </a:bodyPr>
          <a:lstStyle/>
          <a:p>
            <a:r>
              <a:rPr lang="en-US" dirty="0"/>
              <a:t>optional field</a:t>
            </a:r>
          </a:p>
        </p:txBody>
      </p:sp>
      <p:sp>
        <p:nvSpPr>
          <p:cNvPr id="5" name="Slide Number Placeholder 4"/>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20801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(for single-end or paired-end reads)</a:t>
            </a:r>
          </a:p>
        </p:txBody>
      </p:sp>
      <p:sp>
        <p:nvSpPr>
          <p:cNvPr id="8" name="TextBox 7"/>
          <p:cNvSpPr txBox="1"/>
          <p:nvPr/>
        </p:nvSpPr>
        <p:spPr>
          <a:xfrm>
            <a:off x="631871" y="5066414"/>
            <a:ext cx="6035877" cy="830997"/>
          </a:xfrm>
          <a:prstGeom prst="rect">
            <a:avLst/>
          </a:prstGeom>
          <a:noFill/>
        </p:spPr>
        <p:txBody>
          <a:bodyPr wrap="none" rtlCol="0">
            <a:spAutoFit/>
          </a:bodyPr>
          <a:lstStyle/>
          <a:p>
            <a:r>
              <a:rPr lang="en-US" sz="2400" dirty="0"/>
              <a:t>16				Reverse complemented</a:t>
            </a:r>
          </a:p>
          <a:p>
            <a:r>
              <a:rPr lang="en-US" sz="2400" dirty="0"/>
              <a:t>1 + 4 + 128 = 133	paired; segment unmapped; </a:t>
            </a:r>
          </a:p>
        </p:txBody>
      </p:sp>
      <p:graphicFrame>
        <p:nvGraphicFramePr>
          <p:cNvPr id="10" name="Table 9"/>
          <p:cNvGraphicFramePr>
            <a:graphicFrameLocks noGrp="1"/>
          </p:cNvGraphicFramePr>
          <p:nvPr>
            <p:extLst>
              <p:ext uri="{D42A27DB-BD31-4B8C-83A1-F6EECF244321}">
                <p14:modId xmlns:p14="http://schemas.microsoft.com/office/powerpoint/2010/main" val="3041269244"/>
              </p:ext>
            </p:extLst>
          </p:nvPr>
        </p:nvGraphicFramePr>
        <p:xfrm>
          <a:off x="575427" y="1739233"/>
          <a:ext cx="7926516" cy="3171435"/>
        </p:xfrm>
        <a:graphic>
          <a:graphicData uri="http://schemas.openxmlformats.org/drawingml/2006/table">
            <a:tbl>
              <a:tblPr/>
              <a:tblGrid>
                <a:gridCol w="1206805">
                  <a:extLst>
                    <a:ext uri="{9D8B030D-6E8A-4147-A177-3AD203B41FA5}">
                      <a16:colId xmlns:a16="http://schemas.microsoft.com/office/drawing/2014/main" val="20000"/>
                    </a:ext>
                  </a:extLst>
                </a:gridCol>
                <a:gridCol w="1028527">
                  <a:extLst>
                    <a:ext uri="{9D8B030D-6E8A-4147-A177-3AD203B41FA5}">
                      <a16:colId xmlns:a16="http://schemas.microsoft.com/office/drawing/2014/main" val="20001"/>
                    </a:ext>
                  </a:extLst>
                </a:gridCol>
                <a:gridCol w="5691184">
                  <a:extLst>
                    <a:ext uri="{9D8B030D-6E8A-4147-A177-3AD203B41FA5}">
                      <a16:colId xmlns:a16="http://schemas.microsoft.com/office/drawing/2014/main" val="20002"/>
                    </a:ext>
                  </a:extLst>
                </a:gridCol>
              </a:tblGrid>
              <a:tr h="414512">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4211">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12">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4211">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211">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211">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211">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211">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211">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4512">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211">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211">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TextBox 11"/>
          <p:cNvSpPr txBox="1"/>
          <p:nvPr/>
        </p:nvSpPr>
        <p:spPr>
          <a:xfrm>
            <a:off x="355600" y="6503200"/>
            <a:ext cx="5226874" cy="184666"/>
          </a:xfrm>
          <a:prstGeom prst="rect">
            <a:avLst/>
          </a:prstGeom>
          <a:noFill/>
        </p:spPr>
        <p:txBody>
          <a:bodyPr wrap="none" rtlCol="0">
            <a:spAutoFit/>
          </a:bodyPr>
          <a:lstStyle/>
          <a:p>
            <a:r>
              <a:rPr lang="en-US" sz="600" dirty="0"/>
              <a:t>* http://</a:t>
            </a:r>
            <a:r>
              <a:rPr lang="en-US" sz="600" dirty="0" err="1"/>
              <a:t>support.illumina.com</a:t>
            </a:r>
            <a:r>
              <a:rPr lang="en-US" sz="600" dirty="0"/>
              <a:t>/help/</a:t>
            </a:r>
            <a:r>
              <a:rPr lang="en-US" sz="600" dirty="0" err="1"/>
              <a:t>SequencingAnalysisWorkflow</a:t>
            </a:r>
            <a:r>
              <a:rPr lang="en-US" sz="600" dirty="0"/>
              <a:t>/Content/Vault/Informatics/</a:t>
            </a:r>
            <a:r>
              <a:rPr lang="en-US" sz="600" dirty="0" err="1"/>
              <a:t>Sequencing_Analysis</a:t>
            </a:r>
            <a:r>
              <a:rPr lang="en-US" sz="600" dirty="0"/>
              <a:t>/CASAVA/</a:t>
            </a:r>
            <a:r>
              <a:rPr lang="en-US" sz="600" dirty="0" err="1"/>
              <a:t>swSEQ_mCA_BitwiseFlagValues.htm</a:t>
            </a:r>
            <a:endParaRPr lang="en-US" sz="600" dirty="0"/>
          </a:p>
        </p:txBody>
      </p:sp>
      <p:sp>
        <p:nvSpPr>
          <p:cNvPr id="13" name="TextBox 12"/>
          <p:cNvSpPr txBox="1"/>
          <p:nvPr/>
        </p:nvSpPr>
        <p:spPr>
          <a:xfrm>
            <a:off x="575427" y="1342245"/>
            <a:ext cx="1903624" cy="369332"/>
          </a:xfrm>
          <a:prstGeom prst="rect">
            <a:avLst/>
          </a:prstGeom>
          <a:noFill/>
        </p:spPr>
        <p:txBody>
          <a:bodyPr wrap="none" rtlCol="0">
            <a:spAutoFit/>
          </a:bodyPr>
          <a:lstStyle/>
          <a:p>
            <a:r>
              <a:rPr lang="en-US" dirty="0"/>
              <a:t>Bitwise flag values</a:t>
            </a:r>
          </a:p>
        </p:txBody>
      </p:sp>
      <p:sp>
        <p:nvSpPr>
          <p:cNvPr id="3" name="Slide Number Placeholder 2"/>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214097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694"/>
            <a:ext cx="8229600" cy="772987"/>
          </a:xfrm>
        </p:spPr>
        <p:txBody>
          <a:bodyPr/>
          <a:lstStyle/>
          <a:p>
            <a:r>
              <a:rPr lang="en-US" dirty="0"/>
              <a:t>Problem: explain these decimal FLAG numbers </a:t>
            </a:r>
          </a:p>
        </p:txBody>
      </p:sp>
      <p:sp>
        <p:nvSpPr>
          <p:cNvPr id="3" name="Content Placeholder 2"/>
          <p:cNvSpPr>
            <a:spLocks noGrp="1"/>
          </p:cNvSpPr>
          <p:nvPr>
            <p:ph idx="1"/>
          </p:nvPr>
        </p:nvSpPr>
        <p:spPr>
          <a:xfrm>
            <a:off x="457200" y="934737"/>
            <a:ext cx="8229600" cy="2462390"/>
          </a:xfrm>
        </p:spPr>
        <p:txBody>
          <a:bodyPr>
            <a:normAutofit lnSpcReduction="10000"/>
          </a:bodyPr>
          <a:lstStyle/>
          <a:p>
            <a:pPr marL="0" indent="0" algn="ctr">
              <a:buNone/>
            </a:pPr>
            <a:r>
              <a:rPr lang="en-US" sz="4800" dirty="0"/>
              <a:t>73</a:t>
            </a:r>
          </a:p>
          <a:p>
            <a:pPr marL="0" indent="0" algn="ctr">
              <a:buNone/>
            </a:pPr>
            <a:r>
              <a:rPr lang="en-US" sz="4800" dirty="0"/>
              <a:t>81</a:t>
            </a:r>
          </a:p>
          <a:p>
            <a:pPr marL="0" indent="0" algn="ctr">
              <a:buNone/>
            </a:pPr>
            <a:r>
              <a:rPr lang="en-US" sz="4800" dirty="0">
                <a:solidFill>
                  <a:srgbClr val="FF0000"/>
                </a:solidFill>
              </a:rPr>
              <a:t>192</a:t>
            </a:r>
          </a:p>
          <a:p>
            <a:endParaRPr lang="en-US" sz="4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178928181"/>
              </p:ext>
            </p:extLst>
          </p:nvPr>
        </p:nvGraphicFramePr>
        <p:xfrm>
          <a:off x="347135" y="3494618"/>
          <a:ext cx="8339665" cy="2895600"/>
        </p:xfrm>
        <a:graphic>
          <a:graphicData uri="http://schemas.openxmlformats.org/drawingml/2006/table">
            <a:tbl>
              <a:tblPr/>
              <a:tblGrid>
                <a:gridCol w="1536214">
                  <a:extLst>
                    <a:ext uri="{9D8B030D-6E8A-4147-A177-3AD203B41FA5}">
                      <a16:colId xmlns:a16="http://schemas.microsoft.com/office/drawing/2014/main" val="20000"/>
                    </a:ext>
                  </a:extLst>
                </a:gridCol>
                <a:gridCol w="1041345">
                  <a:extLst>
                    <a:ext uri="{9D8B030D-6E8A-4147-A177-3AD203B41FA5}">
                      <a16:colId xmlns:a16="http://schemas.microsoft.com/office/drawing/2014/main" val="20001"/>
                    </a:ext>
                  </a:extLst>
                </a:gridCol>
                <a:gridCol w="5762106">
                  <a:extLst>
                    <a:ext uri="{9D8B030D-6E8A-4147-A177-3AD203B41FA5}">
                      <a16:colId xmlns:a16="http://schemas.microsoft.com/office/drawing/2014/main" val="20002"/>
                    </a:ext>
                  </a:extLst>
                </a:gridCol>
              </a:tblGrid>
              <a:tr h="369325">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859">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9325">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859">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859">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859">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859">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859">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859">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9325">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859">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859">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5026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772E-3D9E-F53F-0B5B-EF1B50C34823}"/>
              </a:ext>
            </a:extLst>
          </p:cNvPr>
          <p:cNvSpPr>
            <a:spLocks noGrp="1"/>
          </p:cNvSpPr>
          <p:nvPr>
            <p:ph type="title"/>
          </p:nvPr>
        </p:nvSpPr>
        <p:spPr/>
        <p:txBody>
          <a:bodyPr/>
          <a:lstStyle/>
          <a:p>
            <a:r>
              <a:rPr lang="en-US" dirty="0"/>
              <a:t>Stop here</a:t>
            </a:r>
          </a:p>
        </p:txBody>
      </p:sp>
      <p:sp>
        <p:nvSpPr>
          <p:cNvPr id="3" name="Content Placeholder 2">
            <a:extLst>
              <a:ext uri="{FF2B5EF4-FFF2-40B4-BE49-F238E27FC236}">
                <a16:creationId xmlns:a16="http://schemas.microsoft.com/office/drawing/2014/main" id="{DD70AEEB-AC42-0C06-5A69-49F478803B1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5030651-4BD8-4B6B-358D-445F38CB0ED8}"/>
              </a:ext>
            </a:extLst>
          </p:cNvPr>
          <p:cNvSpPr>
            <a:spLocks noGrp="1"/>
          </p:cNvSpPr>
          <p:nvPr>
            <p:ph type="sldNum" sz="quarter" idx="12"/>
          </p:nvPr>
        </p:nvSpPr>
        <p:spPr/>
        <p:txBody>
          <a:bodyPr/>
          <a:lstStyle/>
          <a:p>
            <a:fld id="{9DA039C4-C5F2-1743-BB7A-5D831266C61E}" type="slidenum">
              <a:rPr lang="en-US" smtClean="0"/>
              <a:t>28</a:t>
            </a:fld>
            <a:endParaRPr lang="en-US"/>
          </a:p>
        </p:txBody>
      </p:sp>
    </p:spTree>
    <p:extLst>
      <p:ext uri="{BB962C8B-B14F-4D97-AF65-F5344CB8AC3E}">
        <p14:creationId xmlns:p14="http://schemas.microsoft.com/office/powerpoint/2010/main" val="993020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MAPQ: Mapping quality</a:t>
            </a:r>
          </a:p>
        </p:txBody>
      </p:sp>
      <p:sp>
        <p:nvSpPr>
          <p:cNvPr id="3" name="Content Placeholder 2"/>
          <p:cNvSpPr>
            <a:spLocks noGrp="1"/>
          </p:cNvSpPr>
          <p:nvPr>
            <p:ph idx="1"/>
          </p:nvPr>
        </p:nvSpPr>
        <p:spPr>
          <a:xfrm>
            <a:off x="457200" y="1854489"/>
            <a:ext cx="8305800" cy="939224"/>
          </a:xfrm>
        </p:spPr>
        <p:txBody>
          <a:bodyPr/>
          <a:lstStyle/>
          <a:p>
            <a:r>
              <a:rPr lang="en-US" dirty="0"/>
              <a:t>MAPQ = −10 log</a:t>
            </a:r>
            <a:r>
              <a:rPr lang="en-US" baseline="-25000" dirty="0"/>
              <a:t>10</a:t>
            </a:r>
            <a:r>
              <a:rPr lang="en-US" dirty="0"/>
              <a:t> </a:t>
            </a:r>
            <a:r>
              <a:rPr lang="en-US" dirty="0" err="1"/>
              <a:t>Prob</a:t>
            </a:r>
            <a:r>
              <a:rPr lang="en-US" dirty="0"/>
              <a:t>{error mapping}, rounded to the nearest integer.</a:t>
            </a:r>
          </a:p>
        </p:txBody>
      </p:sp>
      <p:sp>
        <p:nvSpPr>
          <p:cNvPr id="4" name="TextBox 3"/>
          <p:cNvSpPr txBox="1"/>
          <p:nvPr/>
        </p:nvSpPr>
        <p:spPr>
          <a:xfrm>
            <a:off x="1676400" y="3335867"/>
            <a:ext cx="5663379" cy="1852815"/>
          </a:xfrm>
          <a:prstGeom prst="rect">
            <a:avLst/>
          </a:prstGeom>
          <a:noFill/>
        </p:spPr>
        <p:txBody>
          <a:bodyPr wrap="none" rtlCol="0">
            <a:spAutoFit/>
          </a:bodyPr>
          <a:lstStyle/>
          <a:p>
            <a:pPr>
              <a:lnSpc>
                <a:spcPct val="120000"/>
              </a:lnSpc>
            </a:pPr>
            <a:r>
              <a:rPr lang="en-US" sz="2400" dirty="0"/>
              <a:t>0:   </a:t>
            </a:r>
            <a:r>
              <a:rPr lang="en-US" sz="2400" dirty="0" err="1"/>
              <a:t>Prob</a:t>
            </a:r>
            <a:r>
              <a:rPr lang="en-US" sz="2400" dirty="0"/>
              <a:t>(error mapping) = 10</a:t>
            </a:r>
            <a:r>
              <a:rPr lang="en-US" sz="2400" baseline="30000" dirty="0"/>
              <a:t>0/(-10)</a:t>
            </a:r>
            <a:r>
              <a:rPr lang="en-US" sz="2400" dirty="0"/>
              <a:t> = 1</a:t>
            </a:r>
          </a:p>
          <a:p>
            <a:pPr>
              <a:lnSpc>
                <a:spcPct val="120000"/>
              </a:lnSpc>
            </a:pPr>
            <a:r>
              <a:rPr lang="en-US" sz="2400" dirty="0"/>
              <a:t>10: </a:t>
            </a:r>
            <a:r>
              <a:rPr lang="en-US" sz="2400" dirty="0" err="1"/>
              <a:t>Prob</a:t>
            </a:r>
            <a:r>
              <a:rPr lang="en-US" sz="2400" dirty="0"/>
              <a:t>(error mapping) = 10</a:t>
            </a:r>
            <a:r>
              <a:rPr lang="en-US" sz="2400" baseline="30000" dirty="0"/>
              <a:t>10/(-10)</a:t>
            </a:r>
            <a:r>
              <a:rPr lang="en-US" sz="2400" dirty="0"/>
              <a:t> = 0.1</a:t>
            </a:r>
          </a:p>
          <a:p>
            <a:pPr>
              <a:lnSpc>
                <a:spcPct val="120000"/>
              </a:lnSpc>
            </a:pPr>
            <a:r>
              <a:rPr lang="en-US" sz="2400" dirty="0"/>
              <a:t>30: </a:t>
            </a:r>
            <a:r>
              <a:rPr lang="en-US" sz="2400" dirty="0" err="1"/>
              <a:t>Prob</a:t>
            </a:r>
            <a:r>
              <a:rPr lang="en-US" sz="2400" dirty="0"/>
              <a:t>(error mapping) = 10</a:t>
            </a:r>
            <a:r>
              <a:rPr lang="en-US" sz="2400" baseline="30000" dirty="0"/>
              <a:t>30/(-10)</a:t>
            </a:r>
            <a:r>
              <a:rPr lang="en-US" sz="2400" dirty="0"/>
              <a:t> = 0.001</a:t>
            </a:r>
          </a:p>
          <a:p>
            <a:pPr>
              <a:lnSpc>
                <a:spcPct val="120000"/>
              </a:lnSpc>
            </a:pPr>
            <a:r>
              <a:rPr lang="en-US" sz="2400" dirty="0"/>
              <a:t>40: </a:t>
            </a:r>
            <a:r>
              <a:rPr lang="en-US" sz="2400" dirty="0" err="1"/>
              <a:t>Prob</a:t>
            </a:r>
            <a:r>
              <a:rPr lang="en-US" sz="2400" dirty="0"/>
              <a:t>(error mapping) = 10</a:t>
            </a:r>
            <a:r>
              <a:rPr lang="en-US" sz="2400" baseline="30000" dirty="0"/>
              <a:t>40/(-10)</a:t>
            </a:r>
            <a:r>
              <a:rPr lang="en-US" sz="2400" dirty="0"/>
              <a:t> = 0.0001</a:t>
            </a:r>
          </a:p>
        </p:txBody>
      </p:sp>
      <p:sp>
        <p:nvSpPr>
          <p:cNvPr id="5" name="Slide Number Placeholder 4"/>
          <p:cNvSpPr>
            <a:spLocks noGrp="1"/>
          </p:cNvSpPr>
          <p:nvPr>
            <p:ph type="sldNum" sz="quarter" idx="12"/>
          </p:nvPr>
        </p:nvSpPr>
        <p:spPr/>
        <p:txBody>
          <a:bodyPr/>
          <a:lstStyle/>
          <a:p>
            <a:fld id="{9DA039C4-C5F2-1743-BB7A-5D831266C61E}" type="slidenum">
              <a:rPr lang="en-US" smtClean="0"/>
              <a:t>29</a:t>
            </a:fld>
            <a:endParaRPr lang="en-US"/>
          </a:p>
        </p:txBody>
      </p:sp>
    </p:spTree>
    <p:extLst>
      <p:ext uri="{BB962C8B-B14F-4D97-AF65-F5344CB8AC3E}">
        <p14:creationId xmlns:p14="http://schemas.microsoft.com/office/powerpoint/2010/main" val="226426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among different algorithms</a:t>
            </a:r>
          </a:p>
        </p:txBody>
      </p:sp>
      <p:sp>
        <p:nvSpPr>
          <p:cNvPr id="5" name="TextBox 4"/>
          <p:cNvSpPr txBox="1"/>
          <p:nvPr/>
        </p:nvSpPr>
        <p:spPr>
          <a:xfrm>
            <a:off x="584200" y="6370711"/>
            <a:ext cx="4198585" cy="215444"/>
          </a:xfrm>
          <a:prstGeom prst="rect">
            <a:avLst/>
          </a:prstGeom>
          <a:noFill/>
        </p:spPr>
        <p:txBody>
          <a:bodyPr wrap="none" rtlCol="0">
            <a:spAutoFit/>
          </a:bodyPr>
          <a:lstStyle/>
          <a:p>
            <a:r>
              <a:rPr lang="en-US" sz="800" dirty="0"/>
              <a:t>http://</a:t>
            </a:r>
            <a:r>
              <a:rPr lang="en-US" sz="800" dirty="0" err="1"/>
              <a:t>evomicsorg.wpengine.netdna-cdn.com</a:t>
            </a:r>
            <a:r>
              <a:rPr lang="en-US" sz="800" dirty="0"/>
              <a:t>/</a:t>
            </a:r>
            <a:r>
              <a:rPr lang="en-US" sz="800" dirty="0" err="1"/>
              <a:t>wp</a:t>
            </a:r>
            <a:r>
              <a:rPr lang="en-US" sz="800" dirty="0"/>
              <a:t>-content/uploads/2014/01/alignCompare2.jpg</a:t>
            </a:r>
          </a:p>
        </p:txBody>
      </p:sp>
      <p:sp>
        <p:nvSpPr>
          <p:cNvPr id="3" name="TextBox 2"/>
          <p:cNvSpPr txBox="1"/>
          <p:nvPr/>
        </p:nvSpPr>
        <p:spPr>
          <a:xfrm>
            <a:off x="3093238" y="5278564"/>
            <a:ext cx="3379094" cy="523220"/>
          </a:xfrm>
          <a:prstGeom prst="rect">
            <a:avLst/>
          </a:prstGeom>
          <a:solidFill>
            <a:schemeClr val="bg1">
              <a:lumMod val="75000"/>
            </a:schemeClr>
          </a:solidFill>
          <a:ln>
            <a:noFill/>
          </a:ln>
        </p:spPr>
        <p:txBody>
          <a:bodyPr wrap="square" rtlCol="0">
            <a:spAutoFit/>
          </a:bodyPr>
          <a:lstStyle/>
          <a:p>
            <a:r>
              <a:rPr lang="en-US" sz="1400" dirty="0">
                <a:solidFill>
                  <a:srgbClr val="FF0000"/>
                </a:solidFill>
              </a:rPr>
              <a:t>Long sequences             </a:t>
            </a:r>
            <a:r>
              <a:rPr lang="en-US" sz="1400" dirty="0">
                <a:solidFill>
                  <a:srgbClr val="0000FF"/>
                </a:solidFill>
              </a:rPr>
              <a:t>Short reads</a:t>
            </a:r>
          </a:p>
          <a:p>
            <a:r>
              <a:rPr lang="en-US" sz="1400" dirty="0">
                <a:solidFill>
                  <a:srgbClr val="FFFF00"/>
                </a:solidFill>
              </a:rPr>
              <a:t>Pairwise heuristic          </a:t>
            </a:r>
            <a:r>
              <a:rPr lang="en-US" sz="1400" dirty="0">
                <a:solidFill>
                  <a:srgbClr val="008000"/>
                </a:solidFill>
              </a:rPr>
              <a:t>Sensitive aligners</a:t>
            </a: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18" y="1235189"/>
            <a:ext cx="6011333" cy="3919740"/>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327815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influencing mapping quality</a:t>
            </a:r>
          </a:p>
        </p:txBody>
      </p:sp>
      <p:sp>
        <p:nvSpPr>
          <p:cNvPr id="3" name="Content Placeholder 2"/>
          <p:cNvSpPr>
            <a:spLocks noGrp="1"/>
          </p:cNvSpPr>
          <p:nvPr>
            <p:ph idx="1"/>
          </p:nvPr>
        </p:nvSpPr>
        <p:spPr>
          <a:xfrm>
            <a:off x="457200" y="1384876"/>
            <a:ext cx="8229600" cy="676527"/>
          </a:xfrm>
        </p:spPr>
        <p:txBody>
          <a:bodyPr/>
          <a:lstStyle/>
          <a:p>
            <a:r>
              <a:rPr lang="en-US" dirty="0"/>
              <a:t>Alignment quality (matches, mismatches, gaps)</a:t>
            </a:r>
          </a:p>
          <a:p>
            <a:endParaRPr lang="en-US" dirty="0"/>
          </a:p>
          <a:p>
            <a:endParaRPr lang="en-US" dirty="0"/>
          </a:p>
          <a:p>
            <a:endParaRPr lang="en-US" dirty="0"/>
          </a:p>
        </p:txBody>
      </p:sp>
      <p:sp>
        <p:nvSpPr>
          <p:cNvPr id="4" name="TextBox 3"/>
          <p:cNvSpPr txBox="1"/>
          <p:nvPr/>
        </p:nvSpPr>
        <p:spPr>
          <a:xfrm>
            <a:off x="1722546" y="2061403"/>
            <a:ext cx="1708408" cy="923330"/>
          </a:xfrm>
          <a:prstGeom prst="rect">
            <a:avLst/>
          </a:prstGeom>
          <a:noFill/>
        </p:spPr>
        <p:txBody>
          <a:bodyPr wrap="none" rtlCol="0">
            <a:spAutoFit/>
          </a:bodyPr>
          <a:lstStyle/>
          <a:p>
            <a:r>
              <a:rPr lang="en-US" dirty="0">
                <a:latin typeface="Courier New"/>
                <a:cs typeface="Courier New"/>
              </a:rPr>
              <a:t>s: CTGTTGCT</a:t>
            </a:r>
          </a:p>
          <a:p>
            <a:r>
              <a:rPr lang="en-US" dirty="0">
                <a:latin typeface="Courier New"/>
                <a:cs typeface="Courier New"/>
              </a:rPr>
              <a:t>    ||</a:t>
            </a:r>
            <a:r>
              <a:rPr lang="en-US" dirty="0">
                <a:solidFill>
                  <a:srgbClr val="FF0000"/>
                </a:solidFill>
                <a:latin typeface="Courier New"/>
                <a:cs typeface="Courier New"/>
              </a:rPr>
              <a:t>|</a:t>
            </a:r>
            <a:r>
              <a:rPr lang="en-US" dirty="0">
                <a:latin typeface="Courier New"/>
                <a:cs typeface="Courier New"/>
              </a:rPr>
              <a:t>|||</a:t>
            </a:r>
          </a:p>
          <a:p>
            <a:r>
              <a:rPr lang="en-US" dirty="0">
                <a:latin typeface="Courier New"/>
                <a:cs typeface="Courier New"/>
              </a:rPr>
              <a:t>t: ATGCTGCA</a:t>
            </a:r>
          </a:p>
        </p:txBody>
      </p:sp>
      <p:grpSp>
        <p:nvGrpSpPr>
          <p:cNvPr id="21" name="Group 20"/>
          <p:cNvGrpSpPr/>
          <p:nvPr/>
        </p:nvGrpSpPr>
        <p:grpSpPr>
          <a:xfrm>
            <a:off x="796842" y="3812531"/>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a:t>reads</a:t>
              </a:r>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a:t>Ref</a:t>
              </a:r>
            </a:p>
          </p:txBody>
        </p:sp>
      </p:grpSp>
      <p:sp>
        <p:nvSpPr>
          <p:cNvPr id="15" name="Slide Number Placeholder 14"/>
          <p:cNvSpPr>
            <a:spLocks noGrp="1"/>
          </p:cNvSpPr>
          <p:nvPr>
            <p:ph type="sldNum" sz="quarter" idx="12"/>
          </p:nvPr>
        </p:nvSpPr>
        <p:spPr/>
        <p:txBody>
          <a:bodyPr/>
          <a:lstStyle/>
          <a:p>
            <a:fld id="{9DA039C4-C5F2-1743-BB7A-5D831266C61E}" type="slidenum">
              <a:rPr lang="en-US" smtClean="0"/>
              <a:t>30</a:t>
            </a:fld>
            <a:endParaRPr lang="en-US"/>
          </a:p>
        </p:txBody>
      </p:sp>
      <p:sp>
        <p:nvSpPr>
          <p:cNvPr id="18" name="TextBox 17"/>
          <p:cNvSpPr txBox="1"/>
          <p:nvPr/>
        </p:nvSpPr>
        <p:spPr>
          <a:xfrm>
            <a:off x="1701800" y="5600700"/>
            <a:ext cx="5483091" cy="523220"/>
          </a:xfrm>
          <a:prstGeom prst="rect">
            <a:avLst/>
          </a:prstGeom>
          <a:noFill/>
        </p:spPr>
        <p:txBody>
          <a:bodyPr wrap="none" rtlCol="0">
            <a:spAutoFit/>
          </a:bodyPr>
          <a:lstStyle/>
          <a:p>
            <a:r>
              <a:rPr lang="en-US" sz="2800" dirty="0">
                <a:solidFill>
                  <a:srgbClr val="FF0000"/>
                </a:solidFill>
              </a:rPr>
              <a:t>Mapping quality ≠ Alignment quality</a:t>
            </a:r>
          </a:p>
        </p:txBody>
      </p:sp>
      <p:sp>
        <p:nvSpPr>
          <p:cNvPr id="20" name="Content Placeholder 2"/>
          <p:cNvSpPr txBox="1">
            <a:spLocks/>
          </p:cNvSpPr>
          <p:nvPr/>
        </p:nvSpPr>
        <p:spPr>
          <a:xfrm>
            <a:off x="457200" y="3287183"/>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Mapping ambiguity</a:t>
            </a:r>
          </a:p>
        </p:txBody>
      </p:sp>
    </p:spTree>
    <p:extLst>
      <p:ext uri="{BB962C8B-B14F-4D97-AF65-F5344CB8AC3E}">
        <p14:creationId xmlns:p14="http://schemas.microsoft.com/office/powerpoint/2010/main" val="129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read with a high mapping score</a:t>
            </a:r>
          </a:p>
        </p:txBody>
      </p:sp>
      <p:sp>
        <p:nvSpPr>
          <p:cNvPr id="3" name="Content Placeholder 2"/>
          <p:cNvSpPr>
            <a:spLocks noGrp="1"/>
          </p:cNvSpPr>
          <p:nvPr>
            <p:ph idx="1"/>
          </p:nvPr>
        </p:nvSpPr>
        <p:spPr>
          <a:xfrm>
            <a:off x="712611" y="1400974"/>
            <a:ext cx="7854244" cy="2952304"/>
          </a:xfrm>
        </p:spPr>
        <p:txBody>
          <a:bodyPr/>
          <a:lstStyle/>
          <a:p>
            <a:r>
              <a:rPr lang="en-US" dirty="0"/>
              <a:t>A read alignment with a mapping quality 30 or above usually implies:</a:t>
            </a:r>
          </a:p>
          <a:p>
            <a:pPr marL="0" indent="0">
              <a:buNone/>
            </a:pPr>
            <a:endParaRPr lang="en-US" dirty="0"/>
          </a:p>
          <a:p>
            <a:pPr marL="0" indent="0">
              <a:buNone/>
            </a:pPr>
            <a:r>
              <a:rPr lang="en-US" dirty="0"/>
              <a:t>The read is mapped at the location with </a:t>
            </a:r>
            <a:r>
              <a:rPr lang="en-US" b="1" dirty="0">
                <a:solidFill>
                  <a:srgbClr val="FF0000"/>
                </a:solidFill>
              </a:rPr>
              <a:t>a high alignment score </a:t>
            </a:r>
            <a:r>
              <a:rPr lang="en-US" dirty="0"/>
              <a:t>and the read is not mapped to anywhere else or alignments at other locations are not as good as this alignment.</a:t>
            </a:r>
          </a:p>
        </p:txBody>
      </p:sp>
      <p:sp>
        <p:nvSpPr>
          <p:cNvPr id="4" name="Slide Number Placeholder 3"/>
          <p:cNvSpPr>
            <a:spLocks noGrp="1"/>
          </p:cNvSpPr>
          <p:nvPr>
            <p:ph type="sldNum" sz="quarter" idx="12"/>
          </p:nvPr>
        </p:nvSpPr>
        <p:spPr/>
        <p:txBody>
          <a:bodyPr/>
          <a:lstStyle/>
          <a:p>
            <a:fld id="{9DA039C4-C5F2-1743-BB7A-5D831266C61E}" type="slidenum">
              <a:rPr lang="en-US" smtClean="0"/>
              <a:t>31</a:t>
            </a:fld>
            <a:endParaRPr lang="en-US"/>
          </a:p>
        </p:txBody>
      </p:sp>
    </p:spTree>
    <p:extLst>
      <p:ext uri="{BB962C8B-B14F-4D97-AF65-F5344CB8AC3E}">
        <p14:creationId xmlns:p14="http://schemas.microsoft.com/office/powerpoint/2010/main" val="2701035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CIGAR</a:t>
            </a:r>
          </a:p>
        </p:txBody>
      </p:sp>
      <p:graphicFrame>
        <p:nvGraphicFramePr>
          <p:cNvPr id="4" name="Table 3"/>
          <p:cNvGraphicFramePr>
            <a:graphicFrameLocks noGrp="1"/>
          </p:cNvGraphicFramePr>
          <p:nvPr>
            <p:extLst>
              <p:ext uri="{D42A27DB-BD31-4B8C-83A1-F6EECF244321}">
                <p14:modId xmlns:p14="http://schemas.microsoft.com/office/powerpoint/2010/main" val="3688999769"/>
              </p:ext>
            </p:extLst>
          </p:nvPr>
        </p:nvGraphicFramePr>
        <p:xfrm>
          <a:off x="1168401" y="2831412"/>
          <a:ext cx="6608233" cy="3076522"/>
        </p:xfrm>
        <a:graphic>
          <a:graphicData uri="http://schemas.openxmlformats.org/drawingml/2006/table">
            <a:tbl>
              <a:tblPr/>
              <a:tblGrid>
                <a:gridCol w="1159933">
                  <a:extLst>
                    <a:ext uri="{9D8B030D-6E8A-4147-A177-3AD203B41FA5}">
                      <a16:colId xmlns:a16="http://schemas.microsoft.com/office/drawing/2014/main" val="20000"/>
                    </a:ext>
                  </a:extLst>
                </a:gridCol>
                <a:gridCol w="5448300">
                  <a:extLst>
                    <a:ext uri="{9D8B030D-6E8A-4147-A177-3AD203B41FA5}">
                      <a16:colId xmlns:a16="http://schemas.microsoft.com/office/drawing/2014/main" val="20001"/>
                    </a:ext>
                  </a:extLst>
                </a:gridCol>
              </a:tblGrid>
              <a:tr h="304800">
                <a:tc>
                  <a:txBody>
                    <a:bodyPr/>
                    <a:lstStyle/>
                    <a:p>
                      <a:pPr algn="ctr" fontAlgn="b"/>
                      <a:r>
                        <a:rPr lang="en-US" sz="1800" b="0" i="0" u="none" strike="noStrike" dirty="0">
                          <a:solidFill>
                            <a:srgbClr val="000000"/>
                          </a:solidFill>
                          <a:effectLst/>
                          <a:latin typeface="Calibri"/>
                        </a:rPr>
                        <a:t>Operation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a:rPr>
                        <a:t>Description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ctr" fontAlgn="b"/>
                      <a:r>
                        <a:rPr lang="en-US" sz="1800" b="0" i="0" u="none" strike="noStrike">
                          <a:solidFill>
                            <a:srgbClr val="000000"/>
                          </a:solidFill>
                          <a:effectLst/>
                          <a:latin typeface="Calibri"/>
                        </a:rPr>
                        <a:t>M</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dirty="0">
                          <a:solidFill>
                            <a:srgbClr val="000000"/>
                          </a:solidFill>
                          <a:effectLst/>
                          <a:latin typeface="Calibri"/>
                        </a:rPr>
                        <a:t>alignment match (can be a sequence match or mismatch)</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92100">
                <a:tc>
                  <a:txBody>
                    <a:bodyPr/>
                    <a:lstStyle/>
                    <a:p>
                      <a:pPr algn="ctr" fontAlgn="b"/>
                      <a:r>
                        <a:rPr lang="en-US" sz="1800" b="0" i="0" u="none" strike="noStrike">
                          <a:solidFill>
                            <a:srgbClr val="000000"/>
                          </a:solidFill>
                          <a:effectLst/>
                          <a:latin typeface="Calibri"/>
                        </a:rPr>
                        <a:t>I</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insertion to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292100">
                <a:tc>
                  <a:txBody>
                    <a:bodyPr/>
                    <a:lstStyle/>
                    <a:p>
                      <a:pPr algn="ctr" fontAlgn="b"/>
                      <a:r>
                        <a:rPr lang="en-US" sz="1800" b="0" i="0" u="none" strike="noStrike">
                          <a:solidFill>
                            <a:srgbClr val="000000"/>
                          </a:solidFill>
                          <a:effectLst/>
                          <a:latin typeface="Calibri"/>
                        </a:rPr>
                        <a:t>D</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deletion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292100">
                <a:tc>
                  <a:txBody>
                    <a:bodyPr/>
                    <a:lstStyle/>
                    <a:p>
                      <a:pPr algn="ctr" fontAlgn="b"/>
                      <a:r>
                        <a:rPr lang="en-US" sz="1800" b="0" i="0" u="none" strike="noStrike">
                          <a:solidFill>
                            <a:srgbClr val="000000"/>
                          </a:solidFill>
                          <a:effectLst/>
                          <a:latin typeface="Calibri"/>
                        </a:rPr>
                        <a:t>N</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skipped region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292100">
                <a:tc>
                  <a:txBody>
                    <a:bodyPr/>
                    <a:lstStyle/>
                    <a:p>
                      <a:pPr algn="ctr" fontAlgn="b"/>
                      <a:r>
                        <a:rPr lang="en-US" sz="1800" b="0" i="0" u="none" strike="noStrike">
                          <a:solidFill>
                            <a:srgbClr val="000000"/>
                          </a:solidFill>
                          <a:effectLst/>
                          <a:latin typeface="Calibri"/>
                        </a:rPr>
                        <a:t>S</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soft clipping (clipped sequences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292100">
                <a:tc>
                  <a:txBody>
                    <a:bodyPr/>
                    <a:lstStyle/>
                    <a:p>
                      <a:pPr algn="ctr" fontAlgn="b"/>
                      <a:r>
                        <a:rPr lang="en-US" sz="1800" b="0" i="0" u="none" strike="noStrike">
                          <a:solidFill>
                            <a:srgbClr val="000000"/>
                          </a:solidFill>
                          <a:effectLst/>
                          <a:latin typeface="Calibri"/>
                        </a:rPr>
                        <a:t>H</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hard clipping (clipped sequences NOT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245469">
                <a:tc>
                  <a:txBody>
                    <a:bodyPr/>
                    <a:lstStyle/>
                    <a:p>
                      <a:pPr algn="ctr" fontAlgn="b"/>
                      <a:r>
                        <a:rPr lang="en-US" sz="1800" b="0" i="0" u="none" strike="noStrike">
                          <a:solidFill>
                            <a:schemeClr val="bg1">
                              <a:lumMod val="50000"/>
                            </a:schemeClr>
                          </a:solidFill>
                          <a:effectLst/>
                          <a:latin typeface="Calibri"/>
                        </a:rPr>
                        <a:t>P</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padding (silent deletion from padded reference)</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r h="427302">
                <a:tc>
                  <a:txBody>
                    <a:bodyPr/>
                    <a:lstStyle/>
                    <a:p>
                      <a:pPr algn="ctr" fontAlgn="b"/>
                      <a:r>
                        <a:rPr lang="en-US" sz="1800" b="0" i="0" u="none" strike="noStrike">
                          <a:solidFill>
                            <a:schemeClr val="bg1">
                              <a:lumMod val="50000"/>
                            </a:schemeClr>
                          </a:solidFill>
                          <a:effectLst/>
                          <a:latin typeface="Calibri"/>
                        </a:rPr>
                        <a:t>=</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sequence match</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r h="304800">
                <a:tc>
                  <a:txBody>
                    <a:bodyPr/>
                    <a:lstStyle/>
                    <a:p>
                      <a:pPr algn="ctr" fontAlgn="b"/>
                      <a:r>
                        <a:rPr lang="en-US" sz="1800" b="0" i="0" u="none" strike="noStrike">
                          <a:solidFill>
                            <a:schemeClr val="bg1">
                              <a:lumMod val="50000"/>
                            </a:schemeClr>
                          </a:solidFill>
                          <a:effectLst/>
                          <a:latin typeface="Calibri"/>
                        </a:rPr>
                        <a:t>X</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chemeClr val="bg1">
                              <a:lumMod val="50000"/>
                            </a:schemeClr>
                          </a:solidFill>
                          <a:effectLst/>
                          <a:latin typeface="Calibri"/>
                        </a:rPr>
                        <a:t>sequence mismatch</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1413934" y="5907934"/>
            <a:ext cx="6815666" cy="369332"/>
          </a:xfrm>
          <a:prstGeom prst="rect">
            <a:avLst/>
          </a:prstGeom>
          <a:noFill/>
        </p:spPr>
        <p:txBody>
          <a:bodyPr wrap="square" rtlCol="0">
            <a:spAutoFit/>
          </a:bodyPr>
          <a:lstStyle/>
          <a:p>
            <a:r>
              <a:rPr lang="en-US" dirty="0">
                <a:solidFill>
                  <a:srgbClr val="FF0000"/>
                </a:solidFill>
              </a:rPr>
              <a:t>For mRNA-to-genome alignment, an N operation represents an intron. </a:t>
            </a:r>
          </a:p>
        </p:txBody>
      </p:sp>
      <p:sp>
        <p:nvSpPr>
          <p:cNvPr id="6" name="TextBox 5"/>
          <p:cNvSpPr txBox="1"/>
          <p:nvPr/>
        </p:nvSpPr>
        <p:spPr>
          <a:xfrm>
            <a:off x="914401" y="6352143"/>
            <a:ext cx="2675808" cy="369332"/>
          </a:xfrm>
          <a:prstGeom prst="rect">
            <a:avLst/>
          </a:prstGeom>
          <a:noFill/>
        </p:spPr>
        <p:txBody>
          <a:bodyPr wrap="none" rtlCol="0">
            <a:spAutoFit/>
          </a:bodyPr>
          <a:lstStyle/>
          <a:p>
            <a:r>
              <a:rPr lang="en-US" dirty="0">
                <a:solidFill>
                  <a:schemeClr val="bg1">
                    <a:lumMod val="50000"/>
                  </a:schemeClr>
                </a:solidFill>
              </a:rPr>
              <a:t>P, =, and X are rarely used.</a:t>
            </a:r>
          </a:p>
        </p:txBody>
      </p:sp>
      <p:sp>
        <p:nvSpPr>
          <p:cNvPr id="3" name="Slide Number Placeholder 2"/>
          <p:cNvSpPr>
            <a:spLocks noGrp="1"/>
          </p:cNvSpPr>
          <p:nvPr>
            <p:ph type="sldNum" sz="quarter" idx="12"/>
          </p:nvPr>
        </p:nvSpPr>
        <p:spPr/>
        <p:txBody>
          <a:bodyPr/>
          <a:lstStyle/>
          <a:p>
            <a:fld id="{9DA039C4-C5F2-1743-BB7A-5D831266C61E}" type="slidenum">
              <a:rPr lang="en-US" smtClean="0"/>
              <a:t>32</a:t>
            </a:fld>
            <a:endParaRPr lang="en-US"/>
          </a:p>
        </p:txBody>
      </p:sp>
      <p:sp>
        <p:nvSpPr>
          <p:cNvPr id="7" name="TextBox 6"/>
          <p:cNvSpPr txBox="1"/>
          <p:nvPr/>
        </p:nvSpPr>
        <p:spPr>
          <a:xfrm>
            <a:off x="965200" y="1117350"/>
            <a:ext cx="4067941" cy="1569660"/>
          </a:xfrm>
          <a:prstGeom prst="rect">
            <a:avLst/>
          </a:prstGeom>
          <a:noFill/>
        </p:spPr>
        <p:txBody>
          <a:bodyPr wrap="none" rtlCol="0">
            <a:spAutoFit/>
          </a:bodyPr>
          <a:lstStyle/>
          <a:p>
            <a:r>
              <a:rPr lang="en-US" sz="2400" dirty="0"/>
              <a:t>Example 1:   100M</a:t>
            </a:r>
          </a:p>
          <a:p>
            <a:r>
              <a:rPr lang="en-US" sz="2400" dirty="0"/>
              <a:t>Example 2:   24M</a:t>
            </a:r>
            <a:r>
              <a:rPr lang="en-US" sz="2400" dirty="0">
                <a:solidFill>
                  <a:srgbClr val="FF0000"/>
                </a:solidFill>
              </a:rPr>
              <a:t>188N</a:t>
            </a:r>
            <a:r>
              <a:rPr lang="en-US" sz="2400" dirty="0"/>
              <a:t>83M</a:t>
            </a:r>
          </a:p>
          <a:p>
            <a:r>
              <a:rPr lang="en-US" sz="2400" dirty="0"/>
              <a:t>Example 3:   80M</a:t>
            </a:r>
            <a:r>
              <a:rPr lang="en-US" sz="2400" dirty="0">
                <a:solidFill>
                  <a:srgbClr val="FF0000"/>
                </a:solidFill>
              </a:rPr>
              <a:t>1I</a:t>
            </a:r>
            <a:r>
              <a:rPr lang="en-US" sz="2400" dirty="0"/>
              <a:t>20M</a:t>
            </a:r>
            <a:r>
              <a:rPr lang="en-US" sz="2400" dirty="0">
                <a:solidFill>
                  <a:srgbClr val="FF0000"/>
                </a:solidFill>
              </a:rPr>
              <a:t>2D</a:t>
            </a:r>
            <a:r>
              <a:rPr lang="en-US" sz="2400" dirty="0"/>
              <a:t>60M</a:t>
            </a:r>
          </a:p>
          <a:p>
            <a:r>
              <a:rPr lang="en-US" sz="2400" dirty="0"/>
              <a:t>Example 4:   98M</a:t>
            </a:r>
            <a:r>
              <a:rPr lang="en-US" sz="2400" dirty="0">
                <a:solidFill>
                  <a:srgbClr val="FF0000"/>
                </a:solidFill>
              </a:rPr>
              <a:t>2S</a:t>
            </a:r>
          </a:p>
        </p:txBody>
      </p:sp>
    </p:spTree>
    <p:extLst>
      <p:ext uri="{BB962C8B-B14F-4D97-AF65-F5344CB8AC3E}">
        <p14:creationId xmlns:p14="http://schemas.microsoft.com/office/powerpoint/2010/main" val="4281052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with medium confidence">
            <a:extLst>
              <a:ext uri="{FF2B5EF4-FFF2-40B4-BE49-F238E27FC236}">
                <a16:creationId xmlns:a16="http://schemas.microsoft.com/office/drawing/2014/main" id="{F04714A1-8C26-3173-22E5-1D4DB1E31E38}"/>
              </a:ext>
            </a:extLst>
          </p:cNvPr>
          <p:cNvPicPr>
            <a:picLocks noChangeAspect="1"/>
          </p:cNvPicPr>
          <p:nvPr/>
        </p:nvPicPr>
        <p:blipFill>
          <a:blip r:embed="rId3"/>
          <a:stretch>
            <a:fillRect/>
          </a:stretch>
        </p:blipFill>
        <p:spPr>
          <a:xfrm>
            <a:off x="2027219" y="1621789"/>
            <a:ext cx="6522989" cy="3849369"/>
          </a:xfrm>
          <a:prstGeom prst="rect">
            <a:avLst/>
          </a:prstGeom>
        </p:spPr>
      </p:pic>
      <p:sp>
        <p:nvSpPr>
          <p:cNvPr id="5122" name="Footer Placeholder 3"/>
          <p:cNvSpPr>
            <a:spLocks noGrp="1"/>
          </p:cNvSpPr>
          <p:nvPr>
            <p:ph type="ftr" idx="10"/>
          </p:nvPr>
        </p:nvSpPr>
        <p:spPr>
          <a:xfrm>
            <a:off x="4000168" y="6278558"/>
            <a:ext cx="4541852" cy="274320"/>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000" i="1" dirty="0">
                <a:solidFill>
                  <a:srgbClr val="333333"/>
                </a:solidFill>
              </a:rPr>
              <a:t>Bioinformatics</a:t>
            </a:r>
            <a:r>
              <a:rPr lang="en-US" altLang="en-US" sz="1000" dirty="0">
                <a:solidFill>
                  <a:srgbClr val="333333"/>
                </a:solidFill>
              </a:rPr>
              <a:t>, 25:2078–2079, </a:t>
            </a:r>
            <a:r>
              <a:rPr lang="en-US" altLang="en-US" sz="1000" dirty="0">
                <a:solidFill>
                  <a:srgbClr val="333333"/>
                </a:solidFill>
                <a:hlinkClick r:id="rId4"/>
              </a:rPr>
              <a:t>https://doi.org/10.1093/bioinformatics/btp352</a:t>
            </a:r>
            <a:endParaRPr lang="en-US" altLang="en-US" sz="1000" dirty="0">
              <a:solidFill>
                <a:srgbClr val="333333"/>
              </a:solidFill>
            </a:endParaRPr>
          </a:p>
        </p:txBody>
      </p:sp>
      <p:sp>
        <p:nvSpPr>
          <p:cNvPr id="4" name="Title 1">
            <a:extLst>
              <a:ext uri="{FF2B5EF4-FFF2-40B4-BE49-F238E27FC236}">
                <a16:creationId xmlns:a16="http://schemas.microsoft.com/office/drawing/2014/main" id="{0CF86E53-45AE-D1AE-ED55-7122658ED47D}"/>
              </a:ext>
            </a:extLst>
          </p:cNvPr>
          <p:cNvSpPr>
            <a:spLocks noGrp="1"/>
          </p:cNvSpPr>
          <p:nvPr>
            <p:ph type="title"/>
          </p:nvPr>
        </p:nvSpPr>
        <p:spPr>
          <a:xfrm>
            <a:off x="457200" y="274638"/>
            <a:ext cx="8229600" cy="772987"/>
          </a:xfrm>
        </p:spPr>
        <p:txBody>
          <a:bodyPr/>
          <a:lstStyle/>
          <a:p>
            <a:r>
              <a:rPr lang="en-US" dirty="0"/>
              <a:t>soft and hard clipping</a:t>
            </a:r>
          </a:p>
        </p:txBody>
      </p:sp>
      <p:sp>
        <p:nvSpPr>
          <p:cNvPr id="8" name="TextBox 7">
            <a:extLst>
              <a:ext uri="{FF2B5EF4-FFF2-40B4-BE49-F238E27FC236}">
                <a16:creationId xmlns:a16="http://schemas.microsoft.com/office/drawing/2014/main" id="{CBD7C368-8F89-2F14-D93B-775D46C3EC5E}"/>
              </a:ext>
            </a:extLst>
          </p:cNvPr>
          <p:cNvSpPr txBox="1"/>
          <p:nvPr/>
        </p:nvSpPr>
        <p:spPr>
          <a:xfrm>
            <a:off x="604663" y="3743980"/>
            <a:ext cx="863313" cy="523220"/>
          </a:xfrm>
          <a:prstGeom prst="rect">
            <a:avLst/>
          </a:prstGeom>
          <a:noFill/>
        </p:spPr>
        <p:txBody>
          <a:bodyPr wrap="none" rtlCol="0">
            <a:spAutoFit/>
          </a:bodyPr>
          <a:lstStyle/>
          <a:p>
            <a:r>
              <a:rPr lang="en-US" sz="2800" dirty="0">
                <a:solidFill>
                  <a:srgbClr val="FF0000"/>
                </a:solidFill>
              </a:rPr>
              <a:t>SAM</a:t>
            </a:r>
          </a:p>
        </p:txBody>
      </p:sp>
      <p:sp>
        <p:nvSpPr>
          <p:cNvPr id="9" name="TextBox 8">
            <a:extLst>
              <a:ext uri="{FF2B5EF4-FFF2-40B4-BE49-F238E27FC236}">
                <a16:creationId xmlns:a16="http://schemas.microsoft.com/office/drawing/2014/main" id="{B1C3479A-4CA8-07B6-96C4-67E3670B4409}"/>
              </a:ext>
            </a:extLst>
          </p:cNvPr>
          <p:cNvSpPr txBox="1"/>
          <p:nvPr/>
        </p:nvSpPr>
        <p:spPr>
          <a:xfrm>
            <a:off x="212280" y="1549294"/>
            <a:ext cx="1648080" cy="523220"/>
          </a:xfrm>
          <a:prstGeom prst="rect">
            <a:avLst/>
          </a:prstGeom>
          <a:noFill/>
        </p:spPr>
        <p:txBody>
          <a:bodyPr wrap="none" rtlCol="0">
            <a:spAutoFit/>
          </a:bodyPr>
          <a:lstStyle/>
          <a:p>
            <a:r>
              <a:rPr lang="en-US" sz="2800" dirty="0">
                <a:solidFill>
                  <a:srgbClr val="FF0000"/>
                </a:solidFill>
              </a:rPr>
              <a:t>alignment</a:t>
            </a:r>
          </a:p>
        </p:txBody>
      </p:sp>
      <p:grpSp>
        <p:nvGrpSpPr>
          <p:cNvPr id="17" name="Group 16">
            <a:extLst>
              <a:ext uri="{FF2B5EF4-FFF2-40B4-BE49-F238E27FC236}">
                <a16:creationId xmlns:a16="http://schemas.microsoft.com/office/drawing/2014/main" id="{6A34D524-381F-02F3-71BE-64D3E1B9074A}"/>
              </a:ext>
            </a:extLst>
          </p:cNvPr>
          <p:cNvGrpSpPr/>
          <p:nvPr/>
        </p:nvGrpSpPr>
        <p:grpSpPr>
          <a:xfrm>
            <a:off x="3680128" y="2758440"/>
            <a:ext cx="3139772" cy="1790700"/>
            <a:chOff x="3680128" y="2758440"/>
            <a:chExt cx="3139772" cy="1790700"/>
          </a:xfrm>
        </p:grpSpPr>
        <p:cxnSp>
          <p:nvCxnSpPr>
            <p:cNvPr id="6" name="Straight Connector 5">
              <a:extLst>
                <a:ext uri="{FF2B5EF4-FFF2-40B4-BE49-F238E27FC236}">
                  <a16:creationId xmlns:a16="http://schemas.microsoft.com/office/drawing/2014/main" id="{CFCC7139-5AC4-5C27-C0F6-F3DC2ECED965}"/>
                </a:ext>
              </a:extLst>
            </p:cNvPr>
            <p:cNvCxnSpPr/>
            <p:nvPr/>
          </p:nvCxnSpPr>
          <p:spPr>
            <a:xfrm>
              <a:off x="3680128" y="27584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5FC1198-9366-2B7F-81DE-ED646A4A2598}"/>
                </a:ext>
              </a:extLst>
            </p:cNvPr>
            <p:cNvCxnSpPr/>
            <p:nvPr/>
          </p:nvCxnSpPr>
          <p:spPr>
            <a:xfrm>
              <a:off x="6477000" y="45491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7886F66-4F6D-855F-DE99-A3C77B1457C2}"/>
                </a:ext>
              </a:extLst>
            </p:cNvPr>
            <p:cNvCxnSpPr>
              <a:cxnSpLocks/>
            </p:cNvCxnSpPr>
            <p:nvPr/>
          </p:nvCxnSpPr>
          <p:spPr>
            <a:xfrm>
              <a:off x="4427220" y="4549140"/>
              <a:ext cx="2286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7AF57A46-B648-54FC-2B6A-BACC9F3E8A64}"/>
              </a:ext>
            </a:extLst>
          </p:cNvPr>
          <p:cNvGrpSpPr/>
          <p:nvPr/>
        </p:nvGrpSpPr>
        <p:grpSpPr>
          <a:xfrm>
            <a:off x="4427220" y="3429000"/>
            <a:ext cx="1843874" cy="1767840"/>
            <a:chOff x="4427220" y="3429000"/>
            <a:chExt cx="1843874" cy="1767840"/>
          </a:xfrm>
        </p:grpSpPr>
        <p:cxnSp>
          <p:nvCxnSpPr>
            <p:cNvPr id="18" name="Straight Connector 17">
              <a:extLst>
                <a:ext uri="{FF2B5EF4-FFF2-40B4-BE49-F238E27FC236}">
                  <a16:creationId xmlns:a16="http://schemas.microsoft.com/office/drawing/2014/main" id="{06AEE34B-D70D-327F-8170-8837111B1F9A}"/>
                </a:ext>
              </a:extLst>
            </p:cNvPr>
            <p:cNvCxnSpPr>
              <a:cxnSpLocks/>
            </p:cNvCxnSpPr>
            <p:nvPr/>
          </p:nvCxnSpPr>
          <p:spPr>
            <a:xfrm>
              <a:off x="5653708" y="3429000"/>
              <a:ext cx="617386"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8B0543F-B137-4887-6FDA-0B32E7BB9E61}"/>
                </a:ext>
              </a:extLst>
            </p:cNvPr>
            <p:cNvCxnSpPr>
              <a:cxnSpLocks/>
            </p:cNvCxnSpPr>
            <p:nvPr/>
          </p:nvCxnSpPr>
          <p:spPr>
            <a:xfrm>
              <a:off x="4427220" y="5196840"/>
              <a:ext cx="228932"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(BAM)</a:t>
            </a:r>
          </a:p>
        </p:txBody>
      </p:sp>
      <p:sp>
        <p:nvSpPr>
          <p:cNvPr id="3" name="Content Placeholder 2"/>
          <p:cNvSpPr>
            <a:spLocks noGrp="1"/>
          </p:cNvSpPr>
          <p:nvPr>
            <p:ph idx="1"/>
          </p:nvPr>
        </p:nvSpPr>
        <p:spPr>
          <a:xfrm>
            <a:off x="457200" y="1384876"/>
            <a:ext cx="8119533" cy="1705457"/>
          </a:xfrm>
        </p:spPr>
        <p:txBody>
          <a:bodyPr/>
          <a:lstStyle/>
          <a:p>
            <a:r>
              <a:rPr lang="en-US" dirty="0"/>
              <a:t>To improve the performance, a companion format Binary Alignment/Map (BAM) was designed.</a:t>
            </a:r>
          </a:p>
          <a:p>
            <a:r>
              <a:rPr lang="en-US" dirty="0"/>
              <a:t>BAM is the binary representation of SAM and keeps exactly the same information as SAM.</a:t>
            </a:r>
          </a:p>
        </p:txBody>
      </p:sp>
      <p:graphicFrame>
        <p:nvGraphicFramePr>
          <p:cNvPr id="4" name="Table 3"/>
          <p:cNvGraphicFramePr>
            <a:graphicFrameLocks noGrp="1"/>
          </p:cNvGraphicFramePr>
          <p:nvPr>
            <p:extLst>
              <p:ext uri="{D42A27DB-BD31-4B8C-83A1-F6EECF244321}">
                <p14:modId xmlns:p14="http://schemas.microsoft.com/office/powerpoint/2010/main" val="2388430728"/>
              </p:ext>
            </p:extLst>
          </p:nvPr>
        </p:nvGraphicFramePr>
        <p:xfrm>
          <a:off x="2106506" y="4101524"/>
          <a:ext cx="4195234" cy="1613475"/>
        </p:xfrm>
        <a:graphic>
          <a:graphicData uri="http://schemas.openxmlformats.org/drawingml/2006/table">
            <a:tbl>
              <a:tblPr firstRow="1" bandRow="1">
                <a:tableStyleId>{2D5ABB26-0587-4C30-8999-92F81FD0307C}</a:tableStyleId>
              </a:tblPr>
              <a:tblGrid>
                <a:gridCol w="1977490">
                  <a:extLst>
                    <a:ext uri="{9D8B030D-6E8A-4147-A177-3AD203B41FA5}">
                      <a16:colId xmlns:a16="http://schemas.microsoft.com/office/drawing/2014/main" val="20000"/>
                    </a:ext>
                  </a:extLst>
                </a:gridCol>
                <a:gridCol w="2217744">
                  <a:extLst>
                    <a:ext uri="{9D8B030D-6E8A-4147-A177-3AD203B41FA5}">
                      <a16:colId xmlns:a16="http://schemas.microsoft.com/office/drawing/2014/main" val="20001"/>
                    </a:ext>
                  </a:extLst>
                </a:gridCol>
              </a:tblGrid>
              <a:tr h="537825">
                <a:tc>
                  <a:txBody>
                    <a:bodyPr/>
                    <a:lstStyle/>
                    <a:p>
                      <a:r>
                        <a:rPr lang="en-US" sz="2400" dirty="0"/>
                        <a:t>File type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Storage usage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537825">
                <a:tc>
                  <a:txBody>
                    <a:bodyPr/>
                    <a:lstStyle/>
                    <a:p>
                      <a:r>
                        <a:rPr lang="en-US" sz="2400" dirty="0"/>
                        <a:t>SAM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313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537825">
                <a:tc>
                  <a:txBody>
                    <a:bodyPr/>
                    <a:lstStyle/>
                    <a:p>
                      <a:r>
                        <a:rPr lang="en-US" sz="2400" dirty="0"/>
                        <a:t>BAM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97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12"/>
          </p:nvPr>
        </p:nvSpPr>
        <p:spPr/>
        <p:txBody>
          <a:bodyPr/>
          <a:lstStyle/>
          <a:p>
            <a:fld id="{9DA039C4-C5F2-1743-BB7A-5D831266C61E}" type="slidenum">
              <a:rPr lang="en-US" smtClean="0"/>
              <a:t>34</a:t>
            </a:fld>
            <a:endParaRPr lang="en-US"/>
          </a:p>
        </p:txBody>
      </p:sp>
    </p:spTree>
    <p:extLst>
      <p:ext uri="{BB962C8B-B14F-4D97-AF65-F5344CB8AC3E}">
        <p14:creationId xmlns:p14="http://schemas.microsoft.com/office/powerpoint/2010/main" val="1344892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SAMtools</a:t>
            </a:r>
            <a:endParaRPr lang="en-US" dirty="0"/>
          </a:p>
        </p:txBody>
      </p:sp>
      <p:sp>
        <p:nvSpPr>
          <p:cNvPr id="3" name="Content Placeholder 2"/>
          <p:cNvSpPr>
            <a:spLocks noGrp="1"/>
          </p:cNvSpPr>
          <p:nvPr>
            <p:ph idx="1"/>
          </p:nvPr>
        </p:nvSpPr>
        <p:spPr>
          <a:xfrm>
            <a:off x="457200" y="1144152"/>
            <a:ext cx="8229600" cy="1307524"/>
          </a:xfrm>
        </p:spPr>
        <p:txBody>
          <a:bodyPr/>
          <a:lstStyle/>
          <a:p>
            <a:r>
              <a:rPr lang="en-US" dirty="0" err="1"/>
              <a:t>SAMtools</a:t>
            </a:r>
            <a:r>
              <a:rPr lang="en-US" dirty="0"/>
              <a:t> is a popular open-source software package for sequence alignment manipulation. It is a reliable tool for almost all </a:t>
            </a:r>
            <a:r>
              <a:rPr lang="en-US" dirty="0" err="1"/>
              <a:t>bioinformatists</a:t>
            </a:r>
            <a:r>
              <a:rPr lang="en-US" dirty="0"/>
              <a:t> who work on NGS data.</a:t>
            </a:r>
          </a:p>
        </p:txBody>
      </p:sp>
      <p:sp>
        <p:nvSpPr>
          <p:cNvPr id="5" name="TextBox 4"/>
          <p:cNvSpPr txBox="1"/>
          <p:nvPr/>
        </p:nvSpPr>
        <p:spPr>
          <a:xfrm>
            <a:off x="152401" y="2735891"/>
            <a:ext cx="4224867" cy="3231653"/>
          </a:xfrm>
          <a:prstGeom prst="rect">
            <a:avLst/>
          </a:prstGeom>
          <a:noFill/>
        </p:spPr>
        <p:txBody>
          <a:bodyPr wrap="square" rtlCol="0">
            <a:spAutoFit/>
          </a:bodyPr>
          <a:lstStyle/>
          <a:p>
            <a:r>
              <a:rPr lang="en-US" sz="1200" dirty="0">
                <a:latin typeface="Courier"/>
                <a:cs typeface="Courier"/>
              </a:rPr>
              <a:t>-- indexing</a:t>
            </a:r>
          </a:p>
          <a:p>
            <a:r>
              <a:rPr lang="en-US" sz="1200" dirty="0">
                <a:latin typeface="Courier"/>
                <a:cs typeface="Courier"/>
              </a:rPr>
              <a:t>   </a:t>
            </a:r>
            <a:r>
              <a:rPr lang="en-US" sz="1200" dirty="0" err="1">
                <a:latin typeface="Courier"/>
                <a:cs typeface="Courier"/>
              </a:rPr>
              <a:t>faidx</a:t>
            </a:r>
            <a:r>
              <a:rPr lang="en-US" sz="1200" dirty="0">
                <a:latin typeface="Courier"/>
                <a:cs typeface="Courier"/>
              </a:rPr>
              <a:t>       index/extract FASTA</a:t>
            </a:r>
          </a:p>
          <a:p>
            <a:r>
              <a:rPr lang="en-US" sz="1200" dirty="0">
                <a:latin typeface="Courier"/>
                <a:cs typeface="Courier"/>
              </a:rPr>
              <a:t>   index       index alignment</a:t>
            </a:r>
          </a:p>
          <a:p>
            <a:r>
              <a:rPr lang="en-US" sz="1200" dirty="0">
                <a:latin typeface="Courier"/>
                <a:cs typeface="Courier"/>
              </a:rPr>
              <a:t>-- editing</a:t>
            </a:r>
          </a:p>
          <a:p>
            <a:r>
              <a:rPr lang="en-US" sz="1200" dirty="0">
                <a:latin typeface="Courier"/>
                <a:cs typeface="Courier"/>
              </a:rPr>
              <a:t>   </a:t>
            </a:r>
            <a:r>
              <a:rPr lang="en-US" sz="1200" dirty="0" err="1">
                <a:latin typeface="Courier"/>
                <a:cs typeface="Courier"/>
              </a:rPr>
              <a:t>calmd</a:t>
            </a:r>
            <a:r>
              <a:rPr lang="en-US" sz="1200" dirty="0">
                <a:latin typeface="Courier"/>
                <a:cs typeface="Courier"/>
              </a:rPr>
              <a:t>       recalculate ...</a:t>
            </a:r>
          </a:p>
          <a:p>
            <a:r>
              <a:rPr lang="en-US" sz="1200" dirty="0">
                <a:latin typeface="Courier"/>
                <a:cs typeface="Courier"/>
              </a:rPr>
              <a:t>   </a:t>
            </a:r>
            <a:r>
              <a:rPr lang="en-US" sz="1200" dirty="0" err="1">
                <a:latin typeface="Courier"/>
                <a:cs typeface="Courier"/>
              </a:rPr>
              <a:t>fixmate</a:t>
            </a:r>
            <a:r>
              <a:rPr lang="en-US" sz="1200" dirty="0">
                <a:latin typeface="Courier"/>
                <a:cs typeface="Courier"/>
              </a:rPr>
              <a:t>     fix mate information</a:t>
            </a:r>
          </a:p>
          <a:p>
            <a:r>
              <a:rPr lang="en-US" sz="1200" dirty="0">
                <a:latin typeface="Courier"/>
                <a:cs typeface="Courier"/>
              </a:rPr>
              <a:t>   </a:t>
            </a:r>
            <a:r>
              <a:rPr lang="en-US" sz="1200" dirty="0" err="1">
                <a:latin typeface="Courier"/>
                <a:cs typeface="Courier"/>
              </a:rPr>
              <a:t>reheader</a:t>
            </a:r>
            <a:r>
              <a:rPr lang="en-US" sz="1200" dirty="0">
                <a:latin typeface="Courier"/>
                <a:cs typeface="Courier"/>
              </a:rPr>
              <a:t>    replace BAM header</a:t>
            </a:r>
          </a:p>
          <a:p>
            <a:r>
              <a:rPr lang="en-US" sz="1200" dirty="0">
                <a:latin typeface="Courier"/>
                <a:cs typeface="Courier"/>
              </a:rPr>
              <a:t>   </a:t>
            </a:r>
            <a:r>
              <a:rPr lang="en-US" sz="1200" dirty="0" err="1">
                <a:latin typeface="Courier"/>
                <a:cs typeface="Courier"/>
              </a:rPr>
              <a:t>rmdup</a:t>
            </a:r>
            <a:r>
              <a:rPr lang="en-US" sz="1200" dirty="0">
                <a:latin typeface="Courier"/>
                <a:cs typeface="Courier"/>
              </a:rPr>
              <a:t>       remove PCR duplicates</a:t>
            </a:r>
          </a:p>
          <a:p>
            <a:r>
              <a:rPr lang="en-US" sz="1200" dirty="0">
                <a:latin typeface="Courier"/>
                <a:cs typeface="Courier"/>
              </a:rPr>
              <a:t>   </a:t>
            </a:r>
            <a:r>
              <a:rPr lang="en-US" sz="1200" dirty="0" err="1">
                <a:latin typeface="Courier"/>
                <a:cs typeface="Courier"/>
              </a:rPr>
              <a:t>targetcut</a:t>
            </a:r>
            <a:r>
              <a:rPr lang="en-US" sz="1200" dirty="0">
                <a:latin typeface="Courier"/>
                <a:cs typeface="Courier"/>
              </a:rPr>
              <a:t>   cut </a:t>
            </a:r>
            <a:r>
              <a:rPr lang="en-US" sz="1200" dirty="0" err="1">
                <a:latin typeface="Courier"/>
                <a:cs typeface="Courier"/>
              </a:rPr>
              <a:t>fosmid</a:t>
            </a:r>
            <a:r>
              <a:rPr lang="en-US" sz="1200" dirty="0">
                <a:latin typeface="Courier"/>
                <a:cs typeface="Courier"/>
              </a:rPr>
              <a:t> regions</a:t>
            </a:r>
          </a:p>
          <a:p>
            <a:r>
              <a:rPr lang="en-US" sz="1200" dirty="0">
                <a:latin typeface="Courier"/>
                <a:cs typeface="Courier"/>
              </a:rPr>
              <a:t>-- file operations</a:t>
            </a:r>
          </a:p>
          <a:p>
            <a:r>
              <a:rPr lang="en-US" sz="1200" dirty="0">
                <a:latin typeface="Courier"/>
                <a:cs typeface="Courier"/>
              </a:rPr>
              <a:t>   </a:t>
            </a:r>
            <a:r>
              <a:rPr lang="en-US" sz="1200" dirty="0" err="1">
                <a:latin typeface="Courier"/>
                <a:cs typeface="Courier"/>
              </a:rPr>
              <a:t>bamshuf</a:t>
            </a:r>
            <a:r>
              <a:rPr lang="en-US" sz="1200" dirty="0">
                <a:latin typeface="Courier"/>
                <a:cs typeface="Courier"/>
              </a:rPr>
              <a:t>     shuffle and group ...</a:t>
            </a:r>
          </a:p>
          <a:p>
            <a:r>
              <a:rPr lang="en-US" sz="1200" dirty="0">
                <a:latin typeface="Courier"/>
                <a:cs typeface="Courier"/>
              </a:rPr>
              <a:t>   cat         concatenate BAMs</a:t>
            </a:r>
          </a:p>
          <a:p>
            <a:r>
              <a:rPr lang="en-US" sz="1200" dirty="0">
                <a:latin typeface="Courier"/>
                <a:cs typeface="Courier"/>
              </a:rPr>
              <a:t>   merge       merge sorted alignments</a:t>
            </a:r>
          </a:p>
          <a:p>
            <a:r>
              <a:rPr lang="en-US" sz="1200" dirty="0">
                <a:latin typeface="Courier"/>
                <a:cs typeface="Courier"/>
              </a:rPr>
              <a:t>   </a:t>
            </a:r>
            <a:r>
              <a:rPr lang="en-US" sz="1200" dirty="0" err="1">
                <a:latin typeface="Courier"/>
                <a:cs typeface="Courier"/>
              </a:rPr>
              <a:t>mpileup</a:t>
            </a:r>
            <a:r>
              <a:rPr lang="en-US" sz="1200" dirty="0">
                <a:latin typeface="Courier"/>
                <a:cs typeface="Courier"/>
              </a:rPr>
              <a:t>     multi-way pileup</a:t>
            </a:r>
          </a:p>
          <a:p>
            <a:r>
              <a:rPr lang="en-US" sz="1200" dirty="0">
                <a:latin typeface="Courier"/>
                <a:cs typeface="Courier"/>
              </a:rPr>
              <a:t>   sort        sort alignment file</a:t>
            </a:r>
          </a:p>
          <a:p>
            <a:r>
              <a:rPr lang="en-US" sz="1200" dirty="0">
                <a:latin typeface="Courier"/>
                <a:cs typeface="Courier"/>
              </a:rPr>
              <a:t>   split       splits a file by read group</a:t>
            </a:r>
          </a:p>
          <a:p>
            <a:r>
              <a:rPr lang="en-US" sz="1200" dirty="0">
                <a:latin typeface="Courier"/>
                <a:cs typeface="Courier"/>
              </a:rPr>
              <a:t>   bam2fq      converts a BAM to a FASTQ</a:t>
            </a:r>
          </a:p>
        </p:txBody>
      </p:sp>
      <p:sp>
        <p:nvSpPr>
          <p:cNvPr id="6" name="TextBox 5"/>
          <p:cNvSpPr txBox="1"/>
          <p:nvPr/>
        </p:nvSpPr>
        <p:spPr>
          <a:xfrm>
            <a:off x="4487332" y="2735891"/>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a:latin typeface="Courier"/>
                <a:cs typeface="Courier"/>
              </a:rPr>
              <a:t>bedcov</a:t>
            </a:r>
            <a:r>
              <a:rPr lang="en-US" sz="1200" dirty="0">
                <a:latin typeface="Courier"/>
                <a:cs typeface="Courier"/>
              </a:rPr>
              <a:t>      read depth per BED region</a:t>
            </a:r>
          </a:p>
          <a:p>
            <a:r>
              <a:rPr lang="en-US" sz="1200" dirty="0">
                <a:latin typeface="Courier"/>
                <a:cs typeface="Courier"/>
              </a:rPr>
              <a:t>   depth       compute the depth</a:t>
            </a:r>
          </a:p>
          <a:p>
            <a:r>
              <a:rPr lang="en-US" sz="1200" dirty="0">
                <a:latin typeface="Courier"/>
                <a:cs typeface="Courier"/>
              </a:rPr>
              <a:t>   </a:t>
            </a:r>
            <a:r>
              <a:rPr lang="en-US" sz="1200" dirty="0" err="1">
                <a:latin typeface="Courier"/>
                <a:cs typeface="Courier"/>
              </a:rPr>
              <a:t>flagstat</a:t>
            </a:r>
            <a:r>
              <a:rPr lang="en-US" sz="1200" dirty="0">
                <a:latin typeface="Courier"/>
                <a:cs typeface="Courier"/>
              </a:rPr>
              <a:t>    simple stats</a:t>
            </a:r>
          </a:p>
          <a:p>
            <a:r>
              <a:rPr lang="en-US" sz="1200" dirty="0">
                <a:latin typeface="Courier"/>
                <a:cs typeface="Courier"/>
              </a:rPr>
              <a:t>   </a:t>
            </a:r>
            <a:r>
              <a:rPr lang="en-US" sz="1200" dirty="0" err="1">
                <a:latin typeface="Courier"/>
                <a:cs typeface="Courier"/>
              </a:rPr>
              <a:t>idxstats</a:t>
            </a:r>
            <a:r>
              <a:rPr lang="en-US" sz="1200" dirty="0">
                <a:latin typeface="Courier"/>
                <a:cs typeface="Courier"/>
              </a:rPr>
              <a:t>    BAM index stats</a:t>
            </a:r>
          </a:p>
          <a:p>
            <a:r>
              <a:rPr lang="en-US" sz="1200" dirty="0">
                <a:latin typeface="Courier"/>
                <a:cs typeface="Courier"/>
              </a:rPr>
              <a:t>   phase       phase heterozygotes</a:t>
            </a:r>
          </a:p>
          <a:p>
            <a:r>
              <a:rPr lang="en-US" sz="1200" dirty="0">
                <a:latin typeface="Courier"/>
                <a:cs typeface="Courier"/>
              </a:rPr>
              <a:t>   stats       generate stats (former </a:t>
            </a:r>
            <a:r>
              <a:rPr lang="en-US" sz="1200" dirty="0" err="1">
                <a:latin typeface="Courier"/>
                <a:cs typeface="Courier"/>
              </a:rPr>
              <a:t>bamcheck</a:t>
            </a:r>
            <a:r>
              <a:rPr lang="en-US" sz="1200" dirty="0">
                <a:latin typeface="Courier"/>
                <a:cs typeface="Courier"/>
              </a:rPr>
              <a:t>)</a:t>
            </a:r>
          </a:p>
          <a:p>
            <a:r>
              <a:rPr lang="en-US" sz="1200" dirty="0">
                <a:latin typeface="Courier"/>
                <a:cs typeface="Courier"/>
              </a:rPr>
              <a:t>-- viewing</a:t>
            </a:r>
          </a:p>
          <a:p>
            <a:r>
              <a:rPr lang="en-US" sz="1200" dirty="0">
                <a:latin typeface="Courier"/>
                <a:cs typeface="Courier"/>
              </a:rPr>
              <a:t>   flags       explain BAM flags</a:t>
            </a:r>
          </a:p>
          <a:p>
            <a:r>
              <a:rPr lang="en-US" sz="1200" dirty="0">
                <a:latin typeface="Courier"/>
                <a:cs typeface="Courier"/>
              </a:rPr>
              <a:t>   </a:t>
            </a:r>
            <a:r>
              <a:rPr lang="en-US" sz="1200" dirty="0" err="1">
                <a:latin typeface="Courier"/>
                <a:cs typeface="Courier"/>
              </a:rPr>
              <a:t>tview</a:t>
            </a:r>
            <a:r>
              <a:rPr lang="en-US" sz="1200" dirty="0">
                <a:latin typeface="Courier"/>
                <a:cs typeface="Courier"/>
              </a:rPr>
              <a:t>       text alignment viewer</a:t>
            </a:r>
          </a:p>
          <a:p>
            <a:r>
              <a:rPr lang="en-US" sz="1200" dirty="0">
                <a:latin typeface="Courier"/>
                <a:cs typeface="Courier"/>
              </a:rPr>
              <a:t>   view        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16215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SAM and BAM</a:t>
            </a:r>
          </a:p>
        </p:txBody>
      </p:sp>
      <p:sp>
        <p:nvSpPr>
          <p:cNvPr id="3" name="Content Placeholder 2"/>
          <p:cNvSpPr>
            <a:spLocks noGrp="1"/>
          </p:cNvSpPr>
          <p:nvPr>
            <p:ph idx="1"/>
          </p:nvPr>
        </p:nvSpPr>
        <p:spPr>
          <a:xfrm>
            <a:off x="575733" y="1127469"/>
            <a:ext cx="8229600" cy="5341064"/>
          </a:xfrm>
        </p:spPr>
        <p:txBody>
          <a:bodyPr/>
          <a:lstStyle/>
          <a:p>
            <a:pPr marL="0" indent="0">
              <a:buNone/>
            </a:pPr>
            <a:r>
              <a:rPr lang="en-US" dirty="0">
                <a:cs typeface="Courier"/>
              </a:rPr>
              <a:t>For efficient computation and storage, SAM is often converted to BAM. Sorting and indexing the alignment facilitate the following analyzing procedures.</a:t>
            </a:r>
          </a:p>
          <a:p>
            <a:endParaRPr lang="en-US" b="1" dirty="0">
              <a:solidFill>
                <a:schemeClr val="tx2">
                  <a:lumMod val="75000"/>
                </a:schemeClr>
              </a:solidFill>
              <a:latin typeface="Courier"/>
              <a:cs typeface="Courier"/>
            </a:endParaRPr>
          </a:p>
          <a:p>
            <a:r>
              <a:rPr lang="en-US" b="1" dirty="0">
                <a:solidFill>
                  <a:schemeClr val="tx2">
                    <a:lumMod val="75000"/>
                  </a:schemeClr>
                </a:solidFill>
                <a:latin typeface="Courier"/>
                <a:cs typeface="Courier"/>
              </a:rPr>
              <a:t>converting: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a:latin typeface="Courier"/>
                <a:cs typeface="Courier"/>
              </a:rPr>
              <a:t>aln.sam</a:t>
            </a:r>
            <a:r>
              <a:rPr lang="en-US" dirty="0">
                <a:latin typeface="Courier"/>
                <a:cs typeface="Courier"/>
              </a:rPr>
              <a:t> -o </a:t>
            </a:r>
            <a:r>
              <a:rPr lang="en-US" dirty="0" err="1">
                <a:latin typeface="Courier"/>
                <a:cs typeface="Courier"/>
              </a:rPr>
              <a:t>aln.bam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-o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1074230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3" name="Content Placeholder 2"/>
          <p:cNvSpPr>
            <a:spLocks noGrp="1"/>
          </p:cNvSpPr>
          <p:nvPr>
            <p:ph idx="1"/>
          </p:nvPr>
        </p:nvSpPr>
        <p:spPr>
          <a:xfrm>
            <a:off x="333119" y="1223704"/>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a:latin typeface="Courier"/>
                <a:cs typeface="Courier"/>
              </a:rPr>
              <a:t>alnsort.bam</a:t>
            </a:r>
            <a:r>
              <a:rPr lang="en-US" dirty="0">
                <a:latin typeface="Courier"/>
                <a:cs typeface="Courier"/>
              </a:rPr>
              <a:t> </a:t>
            </a:r>
            <a:r>
              <a:rPr lang="en-US" dirty="0" err="1">
                <a:latin typeface="Courier"/>
                <a:cs typeface="Courier"/>
              </a:rPr>
              <a:t>ref.fasta</a:t>
            </a:r>
            <a:endParaRPr lang="en-US" dirty="0">
              <a:latin typeface="Courier"/>
              <a:cs typeface="Courier"/>
            </a:endParaRPr>
          </a:p>
        </p:txBody>
      </p:sp>
      <p:sp>
        <p:nvSpPr>
          <p:cNvPr id="5" name="TextBox 4"/>
          <p:cNvSpPr txBox="1"/>
          <p:nvPr/>
        </p:nvSpPr>
        <p:spPr>
          <a:xfrm>
            <a:off x="4996082" y="2313672"/>
            <a:ext cx="3318183" cy="369332"/>
          </a:xfrm>
          <a:prstGeom prst="rect">
            <a:avLst/>
          </a:prstGeom>
          <a:noFill/>
        </p:spPr>
        <p:txBody>
          <a:bodyPr wrap="square" rtlCol="0">
            <a:spAutoFit/>
          </a:bodyPr>
          <a:lstStyle/>
          <a:p>
            <a:r>
              <a:rPr lang="en-US" dirty="0"/>
              <a:t>1</a:t>
            </a:r>
            <a:r>
              <a:rPr lang="en-US" baseline="30000" dirty="0"/>
              <a:t>st</a:t>
            </a:r>
            <a:r>
              <a:rPr lang="en-US" dirty="0"/>
              <a:t> line: the genome coordinates</a:t>
            </a:r>
          </a:p>
        </p:txBody>
      </p:sp>
      <p:cxnSp>
        <p:nvCxnSpPr>
          <p:cNvPr id="9" name="Straight Arrow Connector 8"/>
          <p:cNvCxnSpPr/>
          <p:nvPr/>
        </p:nvCxnSpPr>
        <p:spPr>
          <a:xfrm flipH="1">
            <a:off x="4505018" y="2623170"/>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4" y="2653472"/>
            <a:ext cx="3174249" cy="369332"/>
          </a:xfrm>
          <a:prstGeom prst="rect">
            <a:avLst/>
          </a:prstGeom>
          <a:noFill/>
        </p:spPr>
        <p:txBody>
          <a:bodyPr wrap="square" rtlCol="0">
            <a:spAutoFit/>
          </a:bodyPr>
          <a:lstStyle/>
          <a:p>
            <a:r>
              <a:rPr lang="en-US" dirty="0"/>
              <a:t>2</a:t>
            </a:r>
            <a:r>
              <a:rPr lang="en-US" baseline="30000" dirty="0"/>
              <a:t>nd</a:t>
            </a:r>
            <a:r>
              <a:rPr lang="en-US" dirty="0"/>
              <a:t> line: the reference sequence</a:t>
            </a:r>
          </a:p>
        </p:txBody>
      </p:sp>
      <p:sp>
        <p:nvSpPr>
          <p:cNvPr id="11" name="TextBox 10"/>
          <p:cNvSpPr txBox="1"/>
          <p:nvPr/>
        </p:nvSpPr>
        <p:spPr>
          <a:xfrm>
            <a:off x="0" y="269147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2843303"/>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3149600"/>
            <a:ext cx="3436716" cy="923330"/>
          </a:xfrm>
          <a:prstGeom prst="rect">
            <a:avLst/>
          </a:prstGeom>
          <a:noFill/>
        </p:spPr>
        <p:txBody>
          <a:bodyPr wrap="square" rtlCol="0">
            <a:spAutoFit/>
          </a:bodyPr>
          <a:lstStyle/>
          <a:p>
            <a:r>
              <a:rPr lang="en-US" dirty="0"/>
              <a:t>3rd line: the consensus sequence, . indicates the identical sequence to the reference genome</a:t>
            </a:r>
          </a:p>
        </p:txBody>
      </p:sp>
      <p:cxnSp>
        <p:nvCxnSpPr>
          <p:cNvPr id="16" name="Straight Arrow Connector 15"/>
          <p:cNvCxnSpPr/>
          <p:nvPr/>
        </p:nvCxnSpPr>
        <p:spPr>
          <a:xfrm flipH="1" flipV="1">
            <a:off x="5342468" y="314960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2" y="4389138"/>
            <a:ext cx="4689031" cy="369332"/>
          </a:xfrm>
          <a:prstGeom prst="rect">
            <a:avLst/>
          </a:prstGeom>
          <a:noFill/>
        </p:spPr>
        <p:txBody>
          <a:bodyPr wrap="square" rtlCol="0">
            <a:spAutoFit/>
          </a:bodyPr>
          <a:lstStyle/>
          <a:p>
            <a:r>
              <a:rPr lang="en-US" dirty="0"/>
              <a:t>the rest of lines: alignment details</a:t>
            </a:r>
          </a:p>
        </p:txBody>
      </p:sp>
      <p:cxnSp>
        <p:nvCxnSpPr>
          <p:cNvPr id="20" name="Straight Arrow Connector 19"/>
          <p:cNvCxnSpPr>
            <a:stCxn id="19" idx="1"/>
          </p:cNvCxnSpPr>
          <p:nvPr/>
        </p:nvCxnSpPr>
        <p:spPr>
          <a:xfrm flipH="1" flipV="1">
            <a:off x="1507067" y="4168799"/>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37</a:t>
            </a:fld>
            <a:endParaRPr lang="en-US"/>
          </a:p>
        </p:txBody>
      </p:sp>
    </p:spTree>
    <p:extLst>
      <p:ext uri="{BB962C8B-B14F-4D97-AF65-F5344CB8AC3E}">
        <p14:creationId xmlns:p14="http://schemas.microsoft.com/office/powerpoint/2010/main" val="2746593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(IGV)</a:t>
            </a:r>
          </a:p>
        </p:txBody>
      </p:sp>
      <p:sp>
        <p:nvSpPr>
          <p:cNvPr id="3" name="Content Placeholder 2"/>
          <p:cNvSpPr>
            <a:spLocks noGrp="1"/>
          </p:cNvSpPr>
          <p:nvPr>
            <p:ph idx="1"/>
          </p:nvPr>
        </p:nvSpPr>
        <p:spPr>
          <a:xfrm>
            <a:off x="457200" y="1308676"/>
            <a:ext cx="8509000" cy="5092124"/>
          </a:xfrm>
        </p:spPr>
        <p:txBody>
          <a:bodyPr>
            <a:normAutofit lnSpcReduction="10000"/>
          </a:bodyPr>
          <a:lstStyle/>
          <a:p>
            <a:r>
              <a:rPr lang="en-US" dirty="0"/>
              <a:t>The Integrative Genomics Viewer (IGV) is a high-performance visualization tool for interactive exploration of large, integrated genomic datasets.</a:t>
            </a:r>
          </a:p>
          <a:p>
            <a:endParaRPr lang="en-US" dirty="0"/>
          </a:p>
          <a:p>
            <a:r>
              <a:rPr lang="en-US" dirty="0"/>
              <a:t>IGV focus on the integrative nature of genomic studies, with support for both array-based and next-generation sequencing data, and the integration of phenotypic data.</a:t>
            </a:r>
          </a:p>
          <a:p>
            <a:endParaRPr lang="en-US" dirty="0"/>
          </a:p>
          <a:p>
            <a:endParaRPr lang="en-US" dirty="0"/>
          </a:p>
          <a:p>
            <a:endParaRPr lang="en-US" dirty="0"/>
          </a:p>
          <a:p>
            <a:pPr marL="0" indent="0">
              <a:buNone/>
            </a:pPr>
            <a:r>
              <a:rPr lang="en-US" sz="1900" dirty="0"/>
              <a:t>Robinson et al., Nature Biotechnology 29:24–26 (2011)</a:t>
            </a:r>
          </a:p>
          <a:p>
            <a:pPr marL="0" indent="0">
              <a:buNone/>
            </a:pPr>
            <a:r>
              <a:rPr lang="en-US" sz="1900" dirty="0" err="1"/>
              <a:t>Thorvaldsdóttir</a:t>
            </a:r>
            <a:r>
              <a:rPr lang="en-US" sz="1900" dirty="0"/>
              <a:t> et al., Briefings in Bioinformatics 14:178-192 (2013)</a:t>
            </a:r>
          </a:p>
          <a:p>
            <a:pPr marL="0" indent="0">
              <a:buNone/>
            </a:pPr>
            <a:r>
              <a:rPr lang="en-US" sz="1900" dirty="0" err="1"/>
              <a:t>www.broadinstitute.org</a:t>
            </a:r>
            <a:r>
              <a:rPr lang="en-US" sz="1900" dirty="0"/>
              <a:t>/</a:t>
            </a:r>
            <a:r>
              <a:rPr lang="en-US" sz="1900" dirty="0" err="1"/>
              <a:t>igv</a:t>
            </a:r>
            <a:endParaRPr lang="en-US" sz="1900" dirty="0"/>
          </a:p>
        </p:txBody>
      </p:sp>
      <p:sp>
        <p:nvSpPr>
          <p:cNvPr id="4" name="Slide Number Placeholder 3"/>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208011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87" y="1368770"/>
            <a:ext cx="722448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39</a:t>
            </a:fld>
            <a:endParaRPr lang="en-US"/>
          </a:p>
        </p:txBody>
      </p:sp>
    </p:spTree>
    <p:extLst>
      <p:ext uri="{BB962C8B-B14F-4D97-AF65-F5344CB8AC3E}">
        <p14:creationId xmlns:p14="http://schemas.microsoft.com/office/powerpoint/2010/main" val="460841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1305339" y="1411381"/>
            <a:ext cx="6871252" cy="3597941"/>
          </a:xfrm>
        </p:spPr>
        <p:txBody>
          <a:bodyPr/>
          <a:lstStyle/>
          <a:p>
            <a:pPr>
              <a:lnSpc>
                <a:spcPct val="150000"/>
              </a:lnSpc>
            </a:pPr>
            <a:r>
              <a:rPr lang="en-US" dirty="0"/>
              <a:t>One of short-read alignment algorithms – BWT</a:t>
            </a:r>
          </a:p>
          <a:p>
            <a:pPr>
              <a:lnSpc>
                <a:spcPct val="150000"/>
              </a:lnSpc>
            </a:pPr>
            <a:r>
              <a:rPr lang="en-US" dirty="0"/>
              <a:t>A short-read aligner - BWA</a:t>
            </a:r>
          </a:p>
          <a:p>
            <a:pPr>
              <a:lnSpc>
                <a:spcPct val="150000"/>
              </a:lnSpc>
            </a:pPr>
            <a:r>
              <a:rPr lang="en-US" dirty="0"/>
              <a:t>Standard alignment format – SAM and BAM</a:t>
            </a:r>
          </a:p>
          <a:p>
            <a:pPr>
              <a:lnSpc>
                <a:spcPct val="150000"/>
              </a:lnSpc>
            </a:pPr>
            <a:r>
              <a:rPr lang="en-US" dirty="0"/>
              <a:t>A tool to handle alignments - </a:t>
            </a:r>
            <a:r>
              <a:rPr lang="en-US" dirty="0" err="1"/>
              <a:t>SAMtools</a:t>
            </a:r>
            <a:endParaRPr lang="en-US" dirty="0"/>
          </a:p>
          <a:p>
            <a:pPr>
              <a:lnSpc>
                <a:spcPct val="150000"/>
              </a:lnSpc>
            </a:pPr>
            <a:r>
              <a:rPr lang="en-US"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100497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 IGV</a:t>
            </a:r>
          </a:p>
        </p:txBody>
      </p:sp>
      <p:sp>
        <p:nvSpPr>
          <p:cNvPr id="3" name="Content Placeholder 2"/>
          <p:cNvSpPr>
            <a:spLocks noGrp="1"/>
          </p:cNvSpPr>
          <p:nvPr>
            <p:ph idx="1"/>
          </p:nvPr>
        </p:nvSpPr>
        <p:spPr>
          <a:xfrm>
            <a:off x="609600" y="1384876"/>
            <a:ext cx="8229600" cy="4741288"/>
          </a:xfrm>
        </p:spPr>
        <p:txBody>
          <a:bodyPr/>
          <a:lstStyle/>
          <a:p>
            <a:r>
              <a:rPr lang="en-US" dirty="0"/>
              <a:t>Reference genomes (build-in or external references)</a:t>
            </a:r>
          </a:p>
          <a:p>
            <a:r>
              <a:rPr lang="en-US" dirty="0"/>
              <a:t>Data format:</a:t>
            </a:r>
          </a:p>
          <a:p>
            <a:pPr marL="457200" indent="-457200">
              <a:buFont typeface="+mj-lt"/>
              <a:buAutoNum type="arabicPeriod"/>
            </a:pPr>
            <a:r>
              <a:rPr lang="en-US" dirty="0"/>
              <a:t>Non-indexed formats: GFF, BED and WIG.</a:t>
            </a:r>
          </a:p>
          <a:p>
            <a:pPr marL="457200" indent="-457200">
              <a:buFont typeface="+mj-lt"/>
              <a:buAutoNum type="arabicPeriod"/>
            </a:pPr>
            <a:r>
              <a:rPr lang="en-US" dirty="0"/>
              <a:t>Indexed formats: BAM (sequence alignments)</a:t>
            </a:r>
          </a:p>
          <a:p>
            <a:pPr marL="457200" indent="-457200">
              <a:buFont typeface="+mj-lt"/>
              <a:buAutoNum type="arabicPeriod"/>
            </a:pPr>
            <a:endParaRPr lang="en-US" dirty="0"/>
          </a:p>
          <a:p>
            <a:pPr marL="0" indent="0">
              <a:buNone/>
            </a:pPr>
            <a:r>
              <a:rPr lang="en-US" dirty="0"/>
              <a:t>For example:</a:t>
            </a:r>
          </a:p>
          <a:p>
            <a:pPr marL="0" indent="0">
              <a:buNone/>
            </a:pPr>
            <a:r>
              <a:rPr lang="en-US" dirty="0"/>
              <a:t>A reference genome: .</a:t>
            </a:r>
            <a:r>
              <a:rPr lang="en-US" dirty="0" err="1"/>
              <a:t>fasta</a:t>
            </a:r>
            <a:endParaRPr lang="en-US" dirty="0"/>
          </a:p>
          <a:p>
            <a:pPr marL="0" indent="0">
              <a:buNone/>
            </a:pPr>
            <a:r>
              <a:rPr lang="en-US" dirty="0"/>
              <a:t>A genome annotation file: .gff3 (optional)</a:t>
            </a:r>
          </a:p>
          <a:p>
            <a:pPr marL="0" indent="0">
              <a:buNone/>
            </a:pPr>
            <a:r>
              <a:rPr lang="en-US" dirty="0"/>
              <a:t>An alignment file: .bam (plus .</a:t>
            </a:r>
            <a:r>
              <a:rPr lang="en-US" dirty="0" err="1"/>
              <a:t>bai</a:t>
            </a:r>
            <a:r>
              <a:rPr lang="en-US" dirty="0"/>
              <a:t> index file)</a:t>
            </a:r>
          </a:p>
        </p:txBody>
      </p:sp>
      <p:sp>
        <p:nvSpPr>
          <p:cNvPr id="4" name="Slide Number Placeholder 3"/>
          <p:cNvSpPr>
            <a:spLocks noGrp="1"/>
          </p:cNvSpPr>
          <p:nvPr>
            <p:ph type="sldNum" sz="quarter" idx="12"/>
          </p:nvPr>
        </p:nvSpPr>
        <p:spPr/>
        <p:txBody>
          <a:bodyPr/>
          <a:lstStyle/>
          <a:p>
            <a:fld id="{9DA039C4-C5F2-1743-BB7A-5D831266C61E}" type="slidenum">
              <a:rPr lang="en-US" smtClean="0"/>
              <a:t>40</a:t>
            </a:fld>
            <a:endParaRPr lang="en-US"/>
          </a:p>
        </p:txBody>
      </p:sp>
    </p:spTree>
    <p:extLst>
      <p:ext uri="{BB962C8B-B14F-4D97-AF65-F5344CB8AC3E}">
        <p14:creationId xmlns:p14="http://schemas.microsoft.com/office/powerpoint/2010/main" val="3633292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IGV example</a:t>
            </a:r>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533" y="1047625"/>
            <a:ext cx="6445669" cy="3961193"/>
          </a:xfrm>
          <a:prstGeom prst="rect">
            <a:avLst/>
          </a:prstGeom>
        </p:spPr>
      </p:pic>
      <p:sp>
        <p:nvSpPr>
          <p:cNvPr id="5" name="TextBox 4"/>
          <p:cNvSpPr txBox="1"/>
          <p:nvPr/>
        </p:nvSpPr>
        <p:spPr>
          <a:xfrm>
            <a:off x="220132" y="5076555"/>
            <a:ext cx="8746068" cy="1323439"/>
          </a:xfrm>
          <a:prstGeom prst="rect">
            <a:avLst/>
          </a:prstGeom>
          <a:noFill/>
        </p:spPr>
        <p:txBody>
          <a:bodyPr wrap="square" rtlCol="0">
            <a:spAutoFit/>
          </a:bodyPr>
          <a:lstStyle/>
          <a:p>
            <a:pPr marL="457200" indent="-457200">
              <a:buFont typeface="+mj-lt"/>
              <a:buAutoNum type="arabicPeriod"/>
            </a:pPr>
            <a:r>
              <a:rPr lang="en-US" sz="2000" dirty="0"/>
              <a:t>Loci with a large percentage of mismatches relative to the reference are flagged in the coverage plot as color-coded bars.</a:t>
            </a:r>
          </a:p>
          <a:p>
            <a:pPr marL="457200" indent="-457200">
              <a:buFont typeface="+mj-lt"/>
              <a:buAutoNum type="arabicPeriod"/>
            </a:pPr>
            <a:r>
              <a:rPr lang="en-US" sz="2000" dirty="0"/>
              <a:t>Alignments with unexpected inferred insert sizes are indicated by color.</a:t>
            </a:r>
          </a:p>
          <a:p>
            <a:pPr marL="457200" indent="-457200">
              <a:buFont typeface="+mj-lt"/>
              <a:buAutoNum type="arabicPeriod"/>
            </a:pPr>
            <a:r>
              <a:rPr lang="en-US" sz="2000" dirty="0"/>
              <a:t>Evidence for a ~10-kb deletion in 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41</a:t>
            </a:fld>
            <a:endParaRPr lang="en-US"/>
          </a:p>
        </p:txBody>
      </p:sp>
    </p:spTree>
    <p:extLst>
      <p:ext uri="{BB962C8B-B14F-4D97-AF65-F5344CB8AC3E}">
        <p14:creationId xmlns:p14="http://schemas.microsoft.com/office/powerpoint/2010/main" val="424392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486672"/>
            <a:ext cx="8229600" cy="772987"/>
          </a:xfrm>
        </p:spPr>
        <p:txBody>
          <a:bodyPr>
            <a:normAutofit/>
          </a:bodyPr>
          <a:lstStyle/>
          <a:p>
            <a:r>
              <a:rPr lang="en-US" sz="3200" dirty="0"/>
              <a:t>Review</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882010" y="1555759"/>
            <a:ext cx="7620611" cy="4267524"/>
          </a:xfrm>
        </p:spPr>
        <p:txBody>
          <a:bodyPr>
            <a:noAutofit/>
          </a:bodyPr>
          <a:lstStyle/>
          <a:p>
            <a:pPr>
              <a:lnSpc>
                <a:spcPct val="150000"/>
              </a:lnSpc>
            </a:pPr>
            <a:r>
              <a:rPr lang="en-US" sz="2800" dirty="0"/>
              <a:t>One of short-read alignment algorithms – BWT</a:t>
            </a:r>
          </a:p>
          <a:p>
            <a:pPr>
              <a:lnSpc>
                <a:spcPct val="150000"/>
              </a:lnSpc>
            </a:pPr>
            <a:r>
              <a:rPr lang="en-US" sz="2800" dirty="0"/>
              <a:t>An aligner - BWA</a:t>
            </a:r>
          </a:p>
          <a:p>
            <a:pPr>
              <a:lnSpc>
                <a:spcPct val="150000"/>
              </a:lnSpc>
            </a:pPr>
            <a:r>
              <a:rPr lang="en-US" sz="2800" dirty="0"/>
              <a:t>Alignment standard format – SAM and BAM</a:t>
            </a:r>
          </a:p>
          <a:p>
            <a:pPr>
              <a:lnSpc>
                <a:spcPct val="150000"/>
              </a:lnSpc>
            </a:pPr>
            <a:r>
              <a:rPr lang="en-US" sz="2800" dirty="0"/>
              <a:t>A tool to handle alignments - </a:t>
            </a:r>
            <a:r>
              <a:rPr lang="en-US" sz="2800" dirty="0" err="1"/>
              <a:t>SAMtools</a:t>
            </a:r>
            <a:endParaRPr lang="en-US" sz="2800" dirty="0"/>
          </a:p>
          <a:p>
            <a:pPr>
              <a:lnSpc>
                <a:spcPct val="150000"/>
              </a:lnSpc>
            </a:pPr>
            <a:r>
              <a:rPr lang="en-US" sz="2800"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42</a:t>
            </a:fld>
            <a:endParaRPr lang="en-US"/>
          </a:p>
        </p:txBody>
      </p:sp>
    </p:spTree>
    <p:extLst>
      <p:ext uri="{BB962C8B-B14F-4D97-AF65-F5344CB8AC3E}">
        <p14:creationId xmlns:p14="http://schemas.microsoft.com/office/powerpoint/2010/main" val="165929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is a central step for most NGS analyses</a:t>
            </a:r>
          </a:p>
        </p:txBody>
      </p:sp>
      <p:sp>
        <p:nvSpPr>
          <p:cNvPr id="4" name="Slide Number Placeholder 3"/>
          <p:cNvSpPr>
            <a:spLocks noGrp="1"/>
          </p:cNvSpPr>
          <p:nvPr>
            <p:ph type="sldNum" sz="quarter" idx="12"/>
          </p:nvPr>
        </p:nvSpPr>
        <p:spPr/>
        <p:txBody>
          <a:bodyPr/>
          <a:lstStyle/>
          <a:p>
            <a:fld id="{9DA039C4-C5F2-1743-BB7A-5D831266C61E}" type="slidenum">
              <a:rPr lang="en-US" smtClean="0"/>
              <a:t>5</a:t>
            </a:fld>
            <a:endParaRPr lang="en-US"/>
          </a:p>
        </p:txBody>
      </p:sp>
      <p:sp>
        <p:nvSpPr>
          <p:cNvPr id="6" name="TextBox 5"/>
          <p:cNvSpPr txBox="1"/>
          <p:nvPr/>
        </p:nvSpPr>
        <p:spPr>
          <a:xfrm>
            <a:off x="3122914" y="1629820"/>
            <a:ext cx="2577500" cy="830997"/>
          </a:xfrm>
          <a:prstGeom prst="rect">
            <a:avLst/>
          </a:prstGeom>
          <a:noFill/>
          <a:ln>
            <a:solidFill>
              <a:schemeClr val="accent3">
                <a:lumMod val="60000"/>
                <a:lumOff val="40000"/>
              </a:schemeClr>
            </a:solidFill>
          </a:ln>
        </p:spPr>
        <p:txBody>
          <a:bodyPr wrap="none" rtlCol="0">
            <a:spAutoFit/>
          </a:bodyPr>
          <a:lstStyle/>
          <a:p>
            <a:pPr algn="ctr"/>
            <a:r>
              <a:rPr lang="en-US" sz="2400" dirty="0"/>
              <a:t>Sequencing reads</a:t>
            </a:r>
          </a:p>
          <a:p>
            <a:r>
              <a:rPr lang="en-US" sz="2400" dirty="0"/>
              <a:t>(e.g., million reads)</a:t>
            </a:r>
          </a:p>
        </p:txBody>
      </p:sp>
      <p:sp>
        <p:nvSpPr>
          <p:cNvPr id="8" name="TextBox 7"/>
          <p:cNvSpPr txBox="1"/>
          <p:nvPr/>
        </p:nvSpPr>
        <p:spPr>
          <a:xfrm>
            <a:off x="3614287" y="3320322"/>
            <a:ext cx="1594757" cy="461665"/>
          </a:xfrm>
          <a:prstGeom prst="rect">
            <a:avLst/>
          </a:prstGeom>
          <a:noFill/>
          <a:ln>
            <a:solidFill>
              <a:schemeClr val="accent3">
                <a:lumMod val="60000"/>
                <a:lumOff val="40000"/>
              </a:schemeClr>
            </a:solidFill>
          </a:ln>
        </p:spPr>
        <p:txBody>
          <a:bodyPr wrap="none" rtlCol="0">
            <a:spAutoFit/>
          </a:bodyPr>
          <a:lstStyle/>
          <a:p>
            <a:pPr algn="ctr"/>
            <a:r>
              <a:rPr lang="en-US" sz="2400" dirty="0"/>
              <a:t>Alignments</a:t>
            </a:r>
          </a:p>
        </p:txBody>
      </p:sp>
      <p:sp>
        <p:nvSpPr>
          <p:cNvPr id="9" name="TextBox 8"/>
          <p:cNvSpPr txBox="1"/>
          <p:nvPr/>
        </p:nvSpPr>
        <p:spPr>
          <a:xfrm>
            <a:off x="675866" y="4706042"/>
            <a:ext cx="2092941" cy="461665"/>
          </a:xfrm>
          <a:prstGeom prst="rect">
            <a:avLst/>
          </a:prstGeom>
          <a:noFill/>
          <a:ln>
            <a:solidFill>
              <a:schemeClr val="accent3">
                <a:lumMod val="60000"/>
                <a:lumOff val="40000"/>
              </a:schemeClr>
            </a:solidFill>
          </a:ln>
        </p:spPr>
        <p:txBody>
          <a:bodyPr wrap="none" rtlCol="0">
            <a:spAutoFit/>
          </a:bodyPr>
          <a:lstStyle/>
          <a:p>
            <a:pPr algn="ctr"/>
            <a:r>
              <a:rPr lang="en-US" sz="2400" dirty="0"/>
              <a:t>Variants (SNPs)</a:t>
            </a:r>
          </a:p>
        </p:txBody>
      </p:sp>
      <p:sp>
        <p:nvSpPr>
          <p:cNvPr id="10" name="TextBox 9"/>
          <p:cNvSpPr txBox="1"/>
          <p:nvPr/>
        </p:nvSpPr>
        <p:spPr>
          <a:xfrm>
            <a:off x="3306134" y="4706042"/>
            <a:ext cx="2211062" cy="461665"/>
          </a:xfrm>
          <a:prstGeom prst="rect">
            <a:avLst/>
          </a:prstGeom>
          <a:noFill/>
          <a:ln>
            <a:solidFill>
              <a:schemeClr val="accent3">
                <a:lumMod val="60000"/>
                <a:lumOff val="40000"/>
              </a:schemeClr>
            </a:solidFill>
          </a:ln>
        </p:spPr>
        <p:txBody>
          <a:bodyPr wrap="none" rtlCol="0">
            <a:spAutoFit/>
          </a:bodyPr>
          <a:lstStyle/>
          <a:p>
            <a:pPr algn="ctr"/>
            <a:r>
              <a:rPr lang="en-US" sz="2400" dirty="0"/>
              <a:t>gene expression</a:t>
            </a:r>
          </a:p>
        </p:txBody>
      </p:sp>
      <p:sp>
        <p:nvSpPr>
          <p:cNvPr id="11" name="TextBox 10"/>
          <p:cNvSpPr txBox="1"/>
          <p:nvPr/>
        </p:nvSpPr>
        <p:spPr>
          <a:xfrm>
            <a:off x="6036980" y="4706042"/>
            <a:ext cx="2608406" cy="461665"/>
          </a:xfrm>
          <a:prstGeom prst="rect">
            <a:avLst/>
          </a:prstGeom>
          <a:noFill/>
          <a:ln>
            <a:solidFill>
              <a:schemeClr val="accent3">
                <a:lumMod val="60000"/>
                <a:lumOff val="40000"/>
              </a:schemeClr>
            </a:solidFill>
          </a:ln>
        </p:spPr>
        <p:txBody>
          <a:bodyPr wrap="none" rtlCol="0">
            <a:spAutoFit/>
          </a:bodyPr>
          <a:lstStyle/>
          <a:p>
            <a:pPr algn="ctr"/>
            <a:r>
              <a:rPr lang="en-US" sz="2400" dirty="0"/>
              <a:t>sequence assembly</a:t>
            </a:r>
          </a:p>
        </p:txBody>
      </p:sp>
      <p:cxnSp>
        <p:nvCxnSpPr>
          <p:cNvPr id="13" name="Straight Arrow Connector 12"/>
          <p:cNvCxnSpPr>
            <a:stCxn id="6" idx="2"/>
            <a:endCxn id="8" idx="0"/>
          </p:cNvCxnSpPr>
          <p:nvPr/>
        </p:nvCxnSpPr>
        <p:spPr>
          <a:xfrm>
            <a:off x="4411664" y="2460817"/>
            <a:ext cx="2" cy="85950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10" idx="0"/>
          </p:cNvCxnSpPr>
          <p:nvPr/>
        </p:nvCxnSpPr>
        <p:spPr>
          <a:xfrm flipH="1">
            <a:off x="4411665" y="3781987"/>
            <a:ext cx="1"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9" idx="0"/>
          </p:cNvCxnSpPr>
          <p:nvPr/>
        </p:nvCxnSpPr>
        <p:spPr>
          <a:xfrm flipH="1">
            <a:off x="1722337" y="3781987"/>
            <a:ext cx="2689329"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a:endCxn id="11" idx="0"/>
          </p:cNvCxnSpPr>
          <p:nvPr/>
        </p:nvCxnSpPr>
        <p:spPr>
          <a:xfrm>
            <a:off x="4411666" y="3781987"/>
            <a:ext cx="2929517"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62944" y="5468042"/>
            <a:ext cx="3688743" cy="369332"/>
          </a:xfrm>
          <a:prstGeom prst="rect">
            <a:avLst/>
          </a:prstGeom>
          <a:noFill/>
        </p:spPr>
        <p:txBody>
          <a:bodyPr wrap="none" rtlCol="0">
            <a:spAutoFit/>
          </a:bodyPr>
          <a:lstStyle/>
          <a:p>
            <a:r>
              <a:rPr lang="en-US" dirty="0"/>
              <a:t>reads aligned to reference sequences</a:t>
            </a:r>
          </a:p>
        </p:txBody>
      </p:sp>
      <p:sp>
        <p:nvSpPr>
          <p:cNvPr id="27" name="Left Brace 26"/>
          <p:cNvSpPr/>
          <p:nvPr/>
        </p:nvSpPr>
        <p:spPr>
          <a:xfrm rot="16200000">
            <a:off x="2948112" y="4004489"/>
            <a:ext cx="237777" cy="2689328"/>
          </a:xfrm>
          <a:prstGeom prst="leftBrace">
            <a:avLst/>
          </a:prstGeom>
          <a:ln>
            <a:solidFill>
              <a:srgbClr val="C3D6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6090574" y="5468042"/>
            <a:ext cx="2501218" cy="369332"/>
          </a:xfrm>
          <a:prstGeom prst="rect">
            <a:avLst/>
          </a:prstGeom>
          <a:noFill/>
        </p:spPr>
        <p:txBody>
          <a:bodyPr wrap="none" rtlCol="0">
            <a:spAutoFit/>
          </a:bodyPr>
          <a:lstStyle/>
          <a:p>
            <a:r>
              <a:rPr lang="en-US" dirty="0"/>
              <a:t>reads aligned each other</a:t>
            </a:r>
          </a:p>
        </p:txBody>
      </p:sp>
    </p:spTree>
    <p:extLst>
      <p:ext uri="{BB962C8B-B14F-4D97-AF65-F5344CB8AC3E}">
        <p14:creationId xmlns:p14="http://schemas.microsoft.com/office/powerpoint/2010/main" val="367524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850"/>
            <a:ext cx="8229600" cy="772987"/>
          </a:xfrm>
        </p:spPr>
        <p:txBody>
          <a:bodyPr/>
          <a:lstStyle/>
          <a:p>
            <a:r>
              <a:rPr lang="en-US" dirty="0"/>
              <a:t>Short-read alignments</a:t>
            </a:r>
          </a:p>
        </p:txBody>
      </p:sp>
      <p:grpSp>
        <p:nvGrpSpPr>
          <p:cNvPr id="3" name="Group 2"/>
          <p:cNvGrpSpPr/>
          <p:nvPr/>
        </p:nvGrpSpPr>
        <p:grpSpPr>
          <a:xfrm>
            <a:off x="778590" y="2543200"/>
            <a:ext cx="7317812" cy="3069381"/>
            <a:chOff x="936322" y="1587999"/>
            <a:chExt cx="7317812" cy="3069381"/>
          </a:xfrm>
        </p:grpSpPr>
        <p:sp>
          <p:nvSpPr>
            <p:cNvPr id="5" name="Oval 4"/>
            <p:cNvSpPr/>
            <p:nvPr/>
          </p:nvSpPr>
          <p:spPr>
            <a:xfrm>
              <a:off x="936322" y="1809302"/>
              <a:ext cx="225758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Genome sequences</a:t>
              </a:r>
            </a:p>
          </p:txBody>
        </p:sp>
        <p:sp>
          <p:nvSpPr>
            <p:cNvPr id="8" name="Oval 7"/>
            <p:cNvSpPr/>
            <p:nvPr/>
          </p:nvSpPr>
          <p:spPr>
            <a:xfrm>
              <a:off x="4592363" y="1587999"/>
              <a:ext cx="2584306" cy="1943621"/>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“sorted or indexed” genome</a:t>
              </a: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reads</a:t>
              </a: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alignments</a:t>
              </a:r>
            </a:p>
          </p:txBody>
        </p:sp>
        <p:sp>
          <p:nvSpPr>
            <p:cNvPr id="13" name="Right Arrow 12"/>
            <p:cNvSpPr/>
            <p:nvPr/>
          </p:nvSpPr>
          <p:spPr>
            <a:xfrm>
              <a:off x="3540234" y="2338506"/>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one by one</a:t>
              </a:r>
            </a:p>
          </p:txBody>
        </p:sp>
      </p:grpSp>
      <p:sp>
        <p:nvSpPr>
          <p:cNvPr id="15" name="TextBox 14"/>
          <p:cNvSpPr txBox="1"/>
          <p:nvPr/>
        </p:nvSpPr>
        <p:spPr>
          <a:xfrm>
            <a:off x="5239768" y="2104551"/>
            <a:ext cx="974996" cy="369332"/>
          </a:xfrm>
          <a:prstGeom prst="rect">
            <a:avLst/>
          </a:prstGeom>
          <a:noFill/>
        </p:spPr>
        <p:txBody>
          <a:bodyPr wrap="none" rtlCol="0">
            <a:spAutoFit/>
          </a:bodyPr>
          <a:lstStyle/>
          <a:p>
            <a:r>
              <a:rPr lang="en-US" dirty="0"/>
              <a:t>memory</a:t>
            </a:r>
          </a:p>
        </p:txBody>
      </p:sp>
      <p:sp>
        <p:nvSpPr>
          <p:cNvPr id="16" name="TextBox 15"/>
          <p:cNvSpPr txBox="1"/>
          <p:nvPr/>
        </p:nvSpPr>
        <p:spPr>
          <a:xfrm>
            <a:off x="457200" y="949802"/>
            <a:ext cx="8429290" cy="1015663"/>
          </a:xfrm>
          <a:prstGeom prst="rect">
            <a:avLst/>
          </a:prstGeom>
          <a:noFill/>
        </p:spPr>
        <p:txBody>
          <a:bodyPr wrap="square" rtlCol="0">
            <a:spAutoFit/>
          </a:bodyPr>
          <a:lstStyle/>
          <a:p>
            <a:pPr marL="342900" indent="-342900">
              <a:buAutoNum type="arabicPeriod"/>
            </a:pPr>
            <a:r>
              <a:rPr lang="en-US" sz="2000" dirty="0"/>
              <a:t>“Sorting or indexing” genome sequences in a smart way to accelerate the alignment</a:t>
            </a:r>
          </a:p>
          <a:p>
            <a:pPr marL="342900" indent="-342900">
              <a:buAutoNum type="arabicPeriod"/>
            </a:pPr>
            <a:r>
              <a:rPr lang="en-US" sz="2000" dirty="0"/>
              <a:t>Keeping the “Sorting or indexing” data at a reasonable size</a:t>
            </a:r>
          </a:p>
        </p:txBody>
      </p:sp>
      <p:sp>
        <p:nvSpPr>
          <p:cNvPr id="17" name="TextBox 16"/>
          <p:cNvSpPr txBox="1"/>
          <p:nvPr/>
        </p:nvSpPr>
        <p:spPr>
          <a:xfrm>
            <a:off x="6733116" y="2118172"/>
            <a:ext cx="2292350" cy="646331"/>
          </a:xfrm>
          <a:prstGeom prst="rect">
            <a:avLst/>
          </a:prstGeom>
          <a:noFill/>
        </p:spPr>
        <p:txBody>
          <a:bodyPr wrap="square" rtlCol="0">
            <a:spAutoFit/>
          </a:bodyPr>
          <a:lstStyle/>
          <a:p>
            <a:r>
              <a:rPr lang="en-US" dirty="0">
                <a:solidFill>
                  <a:srgbClr val="FF0000"/>
                </a:solidFill>
              </a:rPr>
              <a:t>Human: ~2 gigabytes</a:t>
            </a:r>
          </a:p>
          <a:p>
            <a:r>
              <a:rPr lang="en-US" dirty="0">
                <a:solidFill>
                  <a:srgbClr val="FF0000"/>
                </a:solidFill>
              </a:rPr>
              <a:t>Wheat: &gt;15 gigabytes</a:t>
            </a:r>
          </a:p>
        </p:txBody>
      </p:sp>
      <p:sp>
        <p:nvSpPr>
          <p:cNvPr id="28" name="TextBox 27"/>
          <p:cNvSpPr txBox="1"/>
          <p:nvPr/>
        </p:nvSpPr>
        <p:spPr>
          <a:xfrm>
            <a:off x="480061" y="5864129"/>
            <a:ext cx="8266324" cy="400110"/>
          </a:xfrm>
          <a:prstGeom prst="rect">
            <a:avLst/>
          </a:prstGeom>
          <a:noFill/>
        </p:spPr>
        <p:txBody>
          <a:bodyPr wrap="square" rtlCol="0">
            <a:spAutoFit/>
          </a:bodyPr>
          <a:lstStyle/>
          <a:p>
            <a:r>
              <a:rPr lang="en-US" sz="2000" dirty="0">
                <a:solidFill>
                  <a:srgbClr val="008000"/>
                </a:solidFill>
              </a:rPr>
              <a:t>3. A good aligner needs to find a good tradeoff between Speed and Accuracy.</a:t>
            </a:r>
          </a:p>
        </p:txBody>
      </p:sp>
      <p:sp>
        <p:nvSpPr>
          <p:cNvPr id="4" name="TextBox 3"/>
          <p:cNvSpPr txBox="1"/>
          <p:nvPr/>
        </p:nvSpPr>
        <p:spPr>
          <a:xfrm>
            <a:off x="2527092" y="4932383"/>
            <a:ext cx="915635" cy="646331"/>
          </a:xfrm>
          <a:prstGeom prst="rect">
            <a:avLst/>
          </a:prstGeom>
          <a:noFill/>
        </p:spPr>
        <p:txBody>
          <a:bodyPr wrap="none" rtlCol="0">
            <a:spAutoFit/>
          </a:bodyPr>
          <a:lstStyle/>
          <a:p>
            <a:r>
              <a:rPr lang="en-US" dirty="0">
                <a:solidFill>
                  <a:srgbClr val="FF0000"/>
                </a:solidFill>
              </a:rPr>
              <a:t>millions</a:t>
            </a:r>
          </a:p>
          <a:p>
            <a:r>
              <a:rPr lang="en-US" dirty="0">
                <a:solidFill>
                  <a:srgbClr val="FF0000"/>
                </a:solidFill>
              </a:rPr>
              <a:t>billions</a:t>
            </a:r>
          </a:p>
        </p:txBody>
      </p:sp>
      <p:sp>
        <p:nvSpPr>
          <p:cNvPr id="29" name="TextBox 28"/>
          <p:cNvSpPr txBox="1"/>
          <p:nvPr/>
        </p:nvSpPr>
        <p:spPr>
          <a:xfrm>
            <a:off x="7095899" y="3359210"/>
            <a:ext cx="1269511" cy="369332"/>
          </a:xfrm>
          <a:prstGeom prst="rect">
            <a:avLst/>
          </a:prstGeom>
          <a:noFill/>
        </p:spPr>
        <p:txBody>
          <a:bodyPr wrap="none" rtlCol="0">
            <a:spAutoFit/>
          </a:bodyPr>
          <a:lstStyle/>
          <a:p>
            <a:r>
              <a:rPr lang="en-US" dirty="0">
                <a:solidFill>
                  <a:srgbClr val="FF0000"/>
                </a:solidFill>
              </a:rPr>
              <a:t>Gb genome</a:t>
            </a:r>
          </a:p>
        </p:txBody>
      </p:sp>
      <p:sp>
        <p:nvSpPr>
          <p:cNvPr id="6" name="Slide Number Placeholder 5"/>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20428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speeds up searching</a:t>
            </a:r>
          </a:p>
        </p:txBody>
      </p:sp>
      <p:sp>
        <p:nvSpPr>
          <p:cNvPr id="4" name="Slide Number Placeholder 3"/>
          <p:cNvSpPr>
            <a:spLocks noGrp="1"/>
          </p:cNvSpPr>
          <p:nvPr>
            <p:ph type="sldNum" sz="quarter" idx="12"/>
          </p:nvPr>
        </p:nvSpPr>
        <p:spPr/>
        <p:txBody>
          <a:bodyPr/>
          <a:lstStyle/>
          <a:p>
            <a:fld id="{9DA039C4-C5F2-1743-BB7A-5D831266C61E}" type="slidenum">
              <a:rPr lang="en-US" smtClean="0"/>
              <a:t>7</a:t>
            </a:fld>
            <a:endParaRPr lang="en-US"/>
          </a:p>
        </p:txBody>
      </p:sp>
      <p:pic>
        <p:nvPicPr>
          <p:cNvPr id="5" name="Picture 4"/>
          <p:cNvPicPr>
            <a:picLocks noChangeAspect="1"/>
          </p:cNvPicPr>
          <p:nvPr/>
        </p:nvPicPr>
        <p:blipFill>
          <a:blip r:embed="rId2"/>
          <a:stretch>
            <a:fillRect/>
          </a:stretch>
        </p:blipFill>
        <p:spPr>
          <a:xfrm>
            <a:off x="330200" y="2184401"/>
            <a:ext cx="3996421" cy="2667000"/>
          </a:xfrm>
          <a:prstGeom prst="rect">
            <a:avLst/>
          </a:prstGeom>
        </p:spPr>
      </p:pic>
      <p:pic>
        <p:nvPicPr>
          <p:cNvPr id="6" name="Picture 5"/>
          <p:cNvPicPr>
            <a:picLocks noChangeAspect="1"/>
          </p:cNvPicPr>
          <p:nvPr/>
        </p:nvPicPr>
        <p:blipFill>
          <a:blip r:embed="rId3"/>
          <a:stretch>
            <a:fillRect/>
          </a:stretch>
        </p:blipFill>
        <p:spPr>
          <a:xfrm>
            <a:off x="4411133" y="2184401"/>
            <a:ext cx="4445000" cy="2667000"/>
          </a:xfrm>
          <a:prstGeom prst="rect">
            <a:avLst/>
          </a:prstGeom>
        </p:spPr>
      </p:pic>
      <p:sp>
        <p:nvSpPr>
          <p:cNvPr id="7" name="TextBox 6"/>
          <p:cNvSpPr txBox="1"/>
          <p:nvPr/>
        </p:nvSpPr>
        <p:spPr>
          <a:xfrm>
            <a:off x="1155700" y="4926568"/>
            <a:ext cx="2471500" cy="461665"/>
          </a:xfrm>
          <a:prstGeom prst="rect">
            <a:avLst/>
          </a:prstGeom>
          <a:noFill/>
        </p:spPr>
        <p:txBody>
          <a:bodyPr wrap="none" rtlCol="0">
            <a:spAutoFit/>
          </a:bodyPr>
          <a:lstStyle/>
          <a:p>
            <a:r>
              <a:rPr lang="en-US" sz="2400" dirty="0"/>
              <a:t>un-indexed library</a:t>
            </a:r>
          </a:p>
        </p:txBody>
      </p:sp>
      <p:sp>
        <p:nvSpPr>
          <p:cNvPr id="8" name="TextBox 7"/>
          <p:cNvSpPr txBox="1"/>
          <p:nvPr/>
        </p:nvSpPr>
        <p:spPr>
          <a:xfrm>
            <a:off x="5613400" y="4926568"/>
            <a:ext cx="2056973" cy="461665"/>
          </a:xfrm>
          <a:prstGeom prst="rect">
            <a:avLst/>
          </a:prstGeom>
          <a:noFill/>
        </p:spPr>
        <p:txBody>
          <a:bodyPr wrap="none" rtlCol="0">
            <a:spAutoFit/>
          </a:bodyPr>
          <a:lstStyle/>
          <a:p>
            <a:r>
              <a:rPr lang="en-US" sz="2400" dirty="0"/>
              <a:t>indexed library</a:t>
            </a:r>
          </a:p>
        </p:txBody>
      </p:sp>
    </p:spTree>
    <p:extLst>
      <p:ext uri="{BB962C8B-B14F-4D97-AF65-F5344CB8AC3E}">
        <p14:creationId xmlns:p14="http://schemas.microsoft.com/office/powerpoint/2010/main" val="321287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algorithms</a:t>
            </a:r>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3429026"/>
            <a:ext cx="1705628" cy="1808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3429026"/>
            <a:ext cx="1195222" cy="1740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6" y="3429026"/>
            <a:ext cx="2664883" cy="1749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itle 1"/>
          <p:cNvSpPr txBox="1">
            <a:spLocks/>
          </p:cNvSpPr>
          <p:nvPr/>
        </p:nvSpPr>
        <p:spPr bwMode="auto">
          <a:xfrm>
            <a:off x="1218911" y="2604900"/>
            <a:ext cx="6708005" cy="608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2000" kern="1200" dirty="0">
                <a:latin typeface="Times New Roman" charset="0"/>
                <a:cs typeface="Times New Roman" charset="0"/>
              </a:rPr>
              <a:t>BWT                   Suffix Tree        Suffix Array       Hash table</a:t>
            </a:r>
          </a:p>
        </p:txBody>
      </p:sp>
      <p:sp>
        <p:nvSpPr>
          <p:cNvPr id="29" name="Title 1"/>
          <p:cNvSpPr txBox="1">
            <a:spLocks/>
          </p:cNvSpPr>
          <p:nvPr/>
        </p:nvSpPr>
        <p:spPr bwMode="auto">
          <a:xfrm>
            <a:off x="419097" y="5176650"/>
            <a:ext cx="8324850" cy="608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r>
              <a:rPr lang="en-US" sz="2400" dirty="0">
                <a:latin typeface="Times New Roman" charset="0"/>
                <a:cs typeface="Times New Roman" charset="0"/>
              </a:rPr>
              <a:t>&lt;2 gigabytes        &gt;35 gigabytes  </a:t>
            </a:r>
            <a:r>
              <a:rPr lang="en-US" sz="2400" kern="1200" dirty="0">
                <a:latin typeface="Times New Roman" charset="0"/>
                <a:cs typeface="Times New Roman" charset="0"/>
              </a:rPr>
              <a:t>&gt;</a:t>
            </a:r>
            <a:r>
              <a:rPr lang="en-US" sz="2400" dirty="0">
                <a:latin typeface="Times New Roman" charset="0"/>
                <a:cs typeface="Times New Roman" charset="0"/>
              </a:rPr>
              <a:t>12 gigabytes  &gt;12 gigabytes</a:t>
            </a:r>
            <a:endParaRPr lang="en-US" sz="2400" kern="1200" dirty="0">
              <a:latin typeface="Times New Roman" charset="0"/>
              <a:cs typeface="Times New Roman" charset="0"/>
            </a:endParaRPr>
          </a:p>
        </p:txBody>
      </p:sp>
      <p:sp>
        <p:nvSpPr>
          <p:cNvPr id="30" name="TextBox 29"/>
          <p:cNvSpPr txBox="1">
            <a:spLocks noChangeArrowheads="1"/>
          </p:cNvSpPr>
          <p:nvPr/>
        </p:nvSpPr>
        <p:spPr bwMode="auto">
          <a:xfrm>
            <a:off x="939509" y="5897035"/>
            <a:ext cx="719300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1" hangingPunct="1"/>
            <a:r>
              <a:rPr lang="en-US" sz="2400" kern="1200" dirty="0">
                <a:cs typeface="Times New Roman" charset="0"/>
              </a:rPr>
              <a:t>Human genome memory footprint</a:t>
            </a:r>
            <a:r>
              <a:rPr lang="en-US" sz="2400" kern="1200" baseline="30000" dirty="0">
                <a:cs typeface="Times New Roman" charset="0"/>
              </a:rPr>
              <a:t>*</a:t>
            </a:r>
          </a:p>
        </p:txBody>
      </p:sp>
      <p:sp>
        <p:nvSpPr>
          <p:cNvPr id="31" name="TextBox 30"/>
          <p:cNvSpPr txBox="1"/>
          <p:nvPr/>
        </p:nvSpPr>
        <p:spPr>
          <a:xfrm>
            <a:off x="321733" y="6500055"/>
            <a:ext cx="1085053" cy="215444"/>
          </a:xfrm>
          <a:prstGeom prst="rect">
            <a:avLst/>
          </a:prstGeom>
          <a:noFill/>
        </p:spPr>
        <p:txBody>
          <a:bodyPr wrap="none" rtlCol="0">
            <a:spAutoFit/>
          </a:bodyPr>
          <a:lstStyle/>
          <a:p>
            <a:r>
              <a:rPr lang="en-US" sz="800" dirty="0"/>
              <a:t>* From Bowtie poster</a:t>
            </a:r>
          </a:p>
        </p:txBody>
      </p:sp>
      <p:sp>
        <p:nvSpPr>
          <p:cNvPr id="11" name="Content Placeholder 2"/>
          <p:cNvSpPr>
            <a:spLocks noGrp="1"/>
          </p:cNvSpPr>
          <p:nvPr>
            <p:ph idx="1"/>
          </p:nvPr>
        </p:nvSpPr>
        <p:spPr>
          <a:xfrm>
            <a:off x="457200" y="1252803"/>
            <a:ext cx="8229600" cy="965463"/>
          </a:xfrm>
        </p:spPr>
        <p:txBody>
          <a:bodyPr/>
          <a:lstStyle/>
          <a:p>
            <a:pPr marL="0" indent="0">
              <a:buNone/>
            </a:pPr>
            <a:r>
              <a:rPr lang="en-US" dirty="0"/>
              <a:t>A benefit of string indexing is to avoid scanning the whole reference. Therefore, alignment searching is much faster.</a:t>
            </a:r>
          </a:p>
        </p:txBody>
      </p:sp>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4093117729"/>
              </p:ext>
            </p:extLst>
          </p:nvPr>
        </p:nvGraphicFramePr>
        <p:xfrm>
          <a:off x="811777" y="3819341"/>
          <a:ext cx="1560209" cy="879659"/>
        </p:xfrm>
        <a:graphic>
          <a:graphicData uri="http://schemas.openxmlformats.org/drawingml/2006/table">
            <a:tbl>
              <a:tblPr/>
              <a:tblGrid>
                <a:gridCol w="775723">
                  <a:extLst>
                    <a:ext uri="{9D8B030D-6E8A-4147-A177-3AD203B41FA5}">
                      <a16:colId xmlns:a16="http://schemas.microsoft.com/office/drawing/2014/main" val="20000"/>
                    </a:ext>
                  </a:extLst>
                </a:gridCol>
                <a:gridCol w="784486">
                  <a:extLst>
                    <a:ext uri="{9D8B030D-6E8A-4147-A177-3AD203B41FA5}">
                      <a16:colId xmlns:a16="http://schemas.microsoft.com/office/drawing/2014/main" val="20001"/>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790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06412"/>
          </a:xfrm>
        </p:spPr>
        <p:txBody>
          <a:bodyPr>
            <a:normAutofit fontScale="90000"/>
          </a:bodyPr>
          <a:lstStyle/>
          <a:p>
            <a:r>
              <a:rPr lang="en-US" dirty="0"/>
              <a:t>Burrows–Wheeler transform</a:t>
            </a:r>
          </a:p>
        </p:txBody>
      </p:sp>
      <p:sp>
        <p:nvSpPr>
          <p:cNvPr id="61" name="TextBox 60"/>
          <p:cNvSpPr txBox="1"/>
          <p:nvPr/>
        </p:nvSpPr>
        <p:spPr>
          <a:xfrm>
            <a:off x="3883268" y="3443831"/>
            <a:ext cx="1455736" cy="2031325"/>
          </a:xfrm>
          <a:prstGeom prst="rect">
            <a:avLst/>
          </a:prstGeom>
          <a:noFill/>
        </p:spPr>
        <p:txBody>
          <a:bodyPr wrap="square" rtlCol="0">
            <a:spAutoFit/>
          </a:bodyPr>
          <a:lstStyle/>
          <a:p>
            <a:pPr algn="dist"/>
            <a:r>
              <a:rPr lang="en-US" b="1" dirty="0">
                <a:latin typeface="Courier New"/>
                <a:cs typeface="Courier New"/>
              </a:rPr>
              <a:t>$</a:t>
            </a:r>
            <a:r>
              <a:rPr lang="en-US" dirty="0" err="1">
                <a:latin typeface="Courier New"/>
                <a:cs typeface="Courier New"/>
              </a:rPr>
              <a:t>acaac</a:t>
            </a:r>
            <a:r>
              <a:rPr lang="en-US" b="1" dirty="0" err="1">
                <a:solidFill>
                  <a:srgbClr val="FF0000"/>
                </a:solidFill>
                <a:latin typeface="Courier New"/>
                <a:cs typeface="Courier New"/>
              </a:rPr>
              <a:t>g</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acg$a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caacg</a:t>
            </a:r>
            <a:r>
              <a:rPr lang="en-US" b="1" dirty="0">
                <a:solidFill>
                  <a:srgbClr val="FF0000"/>
                </a:solidFill>
                <a:latin typeface="Courier New"/>
                <a:cs typeface="Courier New"/>
              </a:rPr>
              <a:t>$</a:t>
            </a:r>
          </a:p>
          <a:p>
            <a:pPr algn="dist"/>
            <a:r>
              <a:rPr lang="en-US" b="1" dirty="0" err="1">
                <a:latin typeface="Courier New"/>
                <a:cs typeface="Courier New"/>
              </a:rPr>
              <a:t>a</a:t>
            </a:r>
            <a:r>
              <a:rPr lang="en-US" dirty="0" err="1">
                <a:latin typeface="Courier New"/>
                <a:cs typeface="Courier New"/>
              </a:rPr>
              <a:t>cg$ac</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aacg$</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g$aca</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G</a:t>
            </a:r>
            <a:r>
              <a:rPr lang="en-US" dirty="0" err="1">
                <a:latin typeface="Courier New"/>
                <a:cs typeface="Courier New"/>
              </a:rPr>
              <a:t>$acaa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1976438" y="4186708"/>
            <a:ext cx="1455736" cy="369332"/>
          </a:xfrm>
          <a:prstGeom prst="rect">
            <a:avLst/>
          </a:prstGeom>
          <a:noFill/>
        </p:spPr>
        <p:txBody>
          <a:bodyPr wrap="square" rtlCol="0">
            <a:spAutoFit/>
          </a:bodyPr>
          <a:lstStyle/>
          <a:p>
            <a:pPr algn="dist"/>
            <a:r>
              <a:rPr lang="en-US" b="1" dirty="0" err="1">
                <a:latin typeface="Courier New"/>
                <a:cs typeface="Courier New"/>
              </a:rPr>
              <a:t>acaacg</a:t>
            </a:r>
            <a:r>
              <a:rPr lang="en-US" b="1" dirty="0">
                <a:latin typeface="Courier New"/>
                <a:cs typeface="Courier New"/>
              </a:rPr>
              <a:t>$</a:t>
            </a:r>
          </a:p>
        </p:txBody>
      </p:sp>
      <p:sp>
        <p:nvSpPr>
          <p:cNvPr id="63" name="TextBox 62"/>
          <p:cNvSpPr txBox="1"/>
          <p:nvPr/>
        </p:nvSpPr>
        <p:spPr>
          <a:xfrm>
            <a:off x="5825331" y="4186708"/>
            <a:ext cx="1455736" cy="369332"/>
          </a:xfrm>
          <a:prstGeom prst="rect">
            <a:avLst/>
          </a:prstGeom>
          <a:noFill/>
        </p:spPr>
        <p:txBody>
          <a:bodyPr wrap="square" rtlCol="0">
            <a:spAutoFit/>
          </a:bodyPr>
          <a:lstStyle/>
          <a:p>
            <a:pPr algn="dist"/>
            <a:r>
              <a:rPr lang="en-US" b="1" dirty="0" err="1">
                <a:latin typeface="Courier New"/>
                <a:cs typeface="Courier New"/>
              </a:rPr>
              <a:t>gc$aaac</a:t>
            </a:r>
            <a:endParaRPr lang="en-US" b="1" dirty="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1465635500"/>
              </p:ext>
            </p:extLst>
          </p:nvPr>
        </p:nvGraphicFramePr>
        <p:xfrm>
          <a:off x="2122488" y="1254842"/>
          <a:ext cx="5003800" cy="1976120"/>
        </p:xfrm>
        <a:graphic>
          <a:graphicData uri="http://schemas.openxmlformats.org/drawingml/2006/table">
            <a:tbl>
              <a:tblPr/>
              <a:tblGrid>
                <a:gridCol w="8255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 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rowSpan="7">
                  <a:txBody>
                    <a:bodyPr/>
                    <a:lstStyle/>
                    <a:p>
                      <a:pPr algn="ctr" fontAlgn="ctr"/>
                      <a:r>
                        <a:rPr lang="en-US" sz="1400" b="0" i="0" u="none" strike="noStrike" dirty="0" err="1">
                          <a:solidFill>
                            <a:srgbClr val="000000"/>
                          </a:solidFill>
                          <a:effectLst/>
                          <a:latin typeface="Courier New"/>
                        </a:rPr>
                        <a:t>acaacg</a:t>
                      </a:r>
                      <a:r>
                        <a:rPr lang="en-US" sz="1400" b="0" i="0" u="none" strike="noStrike" dirty="0">
                          <a:solidFill>
                            <a:srgbClr val="000000"/>
                          </a:solidFill>
                          <a:effectLst/>
                          <a:latin typeface="Courier New"/>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a:t>
                      </a:r>
                      <a:r>
                        <a:rPr lang="en-US" sz="1400" b="1" i="0" u="none" strike="noStrike" dirty="0" err="1">
                          <a:solidFill>
                            <a:srgbClr val="FF0000"/>
                          </a:solidFill>
                          <a:effectLst/>
                          <a:latin typeface="Courier New"/>
                        </a:rPr>
                        <a:t>g</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400" b="0" i="0" u="none" strike="noStrike" dirty="0" err="1">
                          <a:solidFill>
                            <a:srgbClr val="000000"/>
                          </a:solidFill>
                          <a:effectLst/>
                          <a:latin typeface="Courier New"/>
                        </a:rPr>
                        <a:t>gc$aaac</a:t>
                      </a:r>
                      <a:endParaRPr lang="en-US" sz="14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algn="ctr" fontAlgn="b"/>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g$acaac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1" i="0" u="none" strike="noStrike" dirty="0">
                          <a:solidFill>
                            <a:srgbClr val="FF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cg$acaa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caacg$a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g$acaac</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65" name="TextBox 64"/>
          <p:cNvSpPr txBox="1"/>
          <p:nvPr/>
        </p:nvSpPr>
        <p:spPr>
          <a:xfrm>
            <a:off x="3390900" y="897925"/>
            <a:ext cx="2716496" cy="369332"/>
          </a:xfrm>
          <a:prstGeom prst="rect">
            <a:avLst/>
          </a:prstGeom>
          <a:noFill/>
        </p:spPr>
        <p:txBody>
          <a:bodyPr wrap="none" rtlCol="0">
            <a:spAutoFit/>
          </a:bodyPr>
          <a:lstStyle/>
          <a:p>
            <a:r>
              <a:rPr lang="en-US" dirty="0"/>
              <a:t>Transformation algorithm</a:t>
            </a:r>
            <a:r>
              <a:rPr lang="en-US" baseline="30000" dirty="0"/>
              <a:t>*</a:t>
            </a:r>
          </a:p>
        </p:txBody>
      </p:sp>
      <p:sp>
        <p:nvSpPr>
          <p:cNvPr id="66" name="TextBox 65"/>
          <p:cNvSpPr txBox="1"/>
          <p:nvPr/>
        </p:nvSpPr>
        <p:spPr>
          <a:xfrm>
            <a:off x="609600" y="5502993"/>
            <a:ext cx="8108950" cy="923330"/>
          </a:xfrm>
          <a:prstGeom prst="rect">
            <a:avLst/>
          </a:prstGeom>
          <a:noFill/>
        </p:spPr>
        <p:txBody>
          <a:bodyPr wrap="square" rtlCol="0">
            <a:spAutoFit/>
          </a:bodyPr>
          <a:lstStyle/>
          <a:p>
            <a:pPr marL="285750" indent="-285750">
              <a:buFont typeface="Arial"/>
              <a:buChar char="•"/>
            </a:pPr>
            <a:r>
              <a:rPr lang="en-US" dirty="0"/>
              <a:t>The transformation is </a:t>
            </a:r>
            <a:r>
              <a:rPr lang="en-US" b="1" dirty="0"/>
              <a:t>reversible</a:t>
            </a:r>
            <a:r>
              <a:rPr lang="en-US" dirty="0"/>
              <a:t>, without needing to store any additional data.</a:t>
            </a:r>
          </a:p>
          <a:p>
            <a:pPr marL="285750" indent="-285750">
              <a:buFont typeface="Arial"/>
              <a:buChar char="•"/>
            </a:pPr>
            <a:r>
              <a:rPr lang="en-US" dirty="0"/>
              <a:t>BWT is a </a:t>
            </a:r>
            <a:r>
              <a:rPr lang="en-US" b="1" dirty="0"/>
              <a:t>compression</a:t>
            </a:r>
            <a:r>
              <a:rPr lang="en-US" dirty="0"/>
              <a:t> technique to find repeated patterns and encoding the duplications more compactly. (“</a:t>
            </a:r>
            <a:r>
              <a:rPr lang="en-US" dirty="0" err="1"/>
              <a:t>bzip</a:t>
            </a:r>
            <a:r>
              <a:rPr lang="en-US" dirty="0"/>
              <a:t>” is based on this compression)</a:t>
            </a:r>
          </a:p>
        </p:txBody>
      </p:sp>
      <p:sp>
        <p:nvSpPr>
          <p:cNvPr id="67" name="TextBox 66"/>
          <p:cNvSpPr txBox="1"/>
          <p:nvPr/>
        </p:nvSpPr>
        <p:spPr>
          <a:xfrm>
            <a:off x="287867" y="6534825"/>
            <a:ext cx="862886" cy="215444"/>
          </a:xfrm>
          <a:prstGeom prst="rect">
            <a:avLst/>
          </a:prstGeom>
          <a:noFill/>
        </p:spPr>
        <p:txBody>
          <a:bodyPr wrap="none" rtlCol="0">
            <a:spAutoFit/>
          </a:bodyPr>
          <a:lstStyle/>
          <a:p>
            <a:r>
              <a:rPr lang="en-US" sz="800" dirty="0"/>
              <a:t>* </a:t>
            </a:r>
            <a:r>
              <a:rPr lang="en-US" sz="800" dirty="0" err="1"/>
              <a:t>wikipedia.com</a:t>
            </a:r>
            <a:endParaRPr lang="en-US" sz="800" dirty="0"/>
          </a:p>
        </p:txBody>
      </p:sp>
      <p:pic>
        <p:nvPicPr>
          <p:cNvPr id="4" name="Picture 3" descr="Screen Shot 2015-02-26 at 11.18.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6" y="1469523"/>
            <a:ext cx="1245657" cy="1557889"/>
          </a:xfrm>
          <a:prstGeom prst="rect">
            <a:avLst/>
          </a:prstGeom>
        </p:spPr>
      </p:pic>
      <p:pic>
        <p:nvPicPr>
          <p:cNvPr id="5" name="Picture 4" descr="Screen Shot 2015-02-26 at 1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409" y="1469523"/>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Tree>
    <p:extLst>
      <p:ext uri="{BB962C8B-B14F-4D97-AF65-F5344CB8AC3E}">
        <p14:creationId xmlns:p14="http://schemas.microsoft.com/office/powerpoint/2010/main" val="3884909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23908</TotalTime>
  <Words>3901</Words>
  <Application>Microsoft Macintosh PowerPoint</Application>
  <PresentationFormat>On-screen Show (4:3)</PresentationFormat>
  <Paragraphs>581</Paragraphs>
  <Slides>42</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Söhne</vt:lpstr>
      <vt:lpstr>Zapf Dingbats</vt:lpstr>
      <vt:lpstr>Arial</vt:lpstr>
      <vt:lpstr>Calibri</vt:lpstr>
      <vt:lpstr>Courier</vt:lpstr>
      <vt:lpstr>Courier New</vt:lpstr>
      <vt:lpstr>Palatino Linotype</vt:lpstr>
      <vt:lpstr>Times New Roman</vt:lpstr>
      <vt:lpstr>Wingdings</vt:lpstr>
      <vt:lpstr>Office Theme</vt:lpstr>
      <vt:lpstr>Alignment (II)  Bioinformatics Applications (PLPTH813)</vt:lpstr>
      <vt:lpstr>Alignment I - review</vt:lpstr>
      <vt:lpstr>Relationship among different algorithms</vt:lpstr>
      <vt:lpstr>Outline</vt:lpstr>
      <vt:lpstr>Alignment is a central step for most NGS analyses</vt:lpstr>
      <vt:lpstr>Short-read alignments</vt:lpstr>
      <vt:lpstr>Indexing speeds up searching</vt:lpstr>
      <vt:lpstr>Indexing algorithms</vt:lpstr>
      <vt:lpstr>Burrows–Wheeler transform</vt:lpstr>
      <vt:lpstr>Matching search</vt:lpstr>
      <vt:lpstr>BWT searching</vt:lpstr>
      <vt:lpstr>backward searching</vt:lpstr>
      <vt:lpstr>Working flow</vt:lpstr>
      <vt:lpstr>Alignment issues</vt:lpstr>
      <vt:lpstr>Solutions</vt:lpstr>
      <vt:lpstr>The aligner: BWA</vt:lpstr>
      <vt:lpstr>bwa, bowtie2, minimap2</vt:lpstr>
      <vt:lpstr>Align queries (reads) to the reference with BWA-MEM</vt:lpstr>
      <vt:lpstr>Build a BWA sequence index database</vt:lpstr>
      <vt:lpstr>Question</vt:lpstr>
      <vt:lpstr>Alignment format: SAM</vt:lpstr>
      <vt:lpstr>More about SAM/BAM format and samtools</vt:lpstr>
      <vt:lpstr>Examples of SAM alignments</vt:lpstr>
      <vt:lpstr>SAM section 1: headers</vt:lpstr>
      <vt:lpstr>SAM section 2: the alignment section</vt:lpstr>
      <vt:lpstr>FLAG (for single-end or paired-end reads)</vt:lpstr>
      <vt:lpstr>Problem: explain these decimal FLAG numbers </vt:lpstr>
      <vt:lpstr>Stop here</vt:lpstr>
      <vt:lpstr>MAPQ: Mapping quality</vt:lpstr>
      <vt:lpstr>Factors influencing mapping quality</vt:lpstr>
      <vt:lpstr>A read with a high mapping score</vt:lpstr>
      <vt:lpstr>CIGAR</vt:lpstr>
      <vt:lpstr>soft and hard clipping</vt:lpstr>
      <vt:lpstr>Binary Alignment/Map format (BAM)</vt:lpstr>
      <vt:lpstr>SAMtools</vt:lpstr>
      <vt:lpstr>Conversion between SAM and BAM</vt:lpstr>
      <vt:lpstr>Visualization</vt:lpstr>
      <vt:lpstr>Integrative Genomics Viewer (IGV)</vt:lpstr>
      <vt:lpstr>PowerPoint Presentation</vt:lpstr>
      <vt:lpstr>Data for IGV</vt:lpstr>
      <vt:lpstr>IGV example</vt:lpstr>
      <vt:lpstr>Review</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233</cp:revision>
  <dcterms:created xsi:type="dcterms:W3CDTF">2014-12-15T18:58:14Z</dcterms:created>
  <dcterms:modified xsi:type="dcterms:W3CDTF">2023-02-23T15:52:13Z</dcterms:modified>
</cp:coreProperties>
</file>